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oboto"/>
      <p:regular r:id="rId27"/>
      <p:bold r:id="rId28"/>
      <p:italic r:id="rId29"/>
      <p:boldItalic r:id="rId30"/>
    </p:embeddedFont>
    <p:embeddedFont>
      <p:font typeface="Merriweather"/>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regular.fntdata"/><Relationship Id="rId30" Type="http://schemas.openxmlformats.org/officeDocument/2006/relationships/font" Target="fonts/Roboto-boldItalic.fntdata"/><Relationship Id="rId11" Type="http://schemas.openxmlformats.org/officeDocument/2006/relationships/slide" Target="slides/slide6.xml"/><Relationship Id="rId33" Type="http://schemas.openxmlformats.org/officeDocument/2006/relationships/font" Target="fonts/Merriweather-italic.fntdata"/><Relationship Id="rId10" Type="http://schemas.openxmlformats.org/officeDocument/2006/relationships/slide" Target="slides/slide5.xml"/><Relationship Id="rId32" Type="http://schemas.openxmlformats.org/officeDocument/2006/relationships/font" Target="fonts/Merriweather-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Merriweather-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cd6690c7be_0_7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cd6690c7be_0_7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cd6690c7be_0_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cd6690c7be_0_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cd6690c7be_0_7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cd6690c7be_0_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cd6690c7be_0_7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cd6690c7be_0_7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cd6690c7be_0_7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cd6690c7be_0_7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cd6690c7be_0_7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cd6690c7be_0_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cd6690c7be_0_7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cd6690c7be_0_7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cd6690c7be_0_7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cd6690c7be_0_7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cd6690c7be_0_7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cd6690c7be_0_7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cd6690c7be_0_7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cd6690c7be_0_7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cd6690c7be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cd6690c7be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cd6690c7be_0_7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cd6690c7be_0_7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cd6690c7be_0_7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cd6690c7be_0_7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cd6690c7be_0_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cd6690c7be_0_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cd6690c7be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cd6690c7be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cd6690c7be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cd6690c7be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cd6690c7be_0_6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cd6690c7be_0_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cd6690c7be_0_7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cd6690c7be_0_7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cd6690c7be_0_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cd6690c7be_0_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cd6690c7be_0_7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cd6690c7be_0_7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744575"/>
            <a:ext cx="5345100" cy="3859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sz="2400"/>
              <a:t>Enerji Yönetim Sistemi(EnYS)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tr"/>
              <a:t>Yönetimin Gözden Geçirme Toplantısı</a:t>
            </a:r>
            <a:endParaRPr/>
          </a:p>
        </p:txBody>
      </p:sp>
      <p:pic>
        <p:nvPicPr>
          <p:cNvPr id="65" name="Google Shape;65;p13"/>
          <p:cNvPicPr preferRelativeResize="0"/>
          <p:nvPr/>
        </p:nvPicPr>
        <p:blipFill>
          <a:blip r:embed="rId3">
            <a:alphaModFix/>
          </a:blip>
          <a:stretch>
            <a:fillRect/>
          </a:stretch>
        </p:blipFill>
        <p:spPr>
          <a:xfrm>
            <a:off x="5715000" y="0"/>
            <a:ext cx="3429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25" y="500925"/>
            <a:ext cx="3706500" cy="250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EnYS performansına ait yetkinlikle ilgili olanlar dahil sürekli iyileşmeye ilişkin fırsatlar;</a:t>
            </a:r>
            <a:endParaRPr/>
          </a:p>
        </p:txBody>
      </p:sp>
      <p:sp>
        <p:nvSpPr>
          <p:cNvPr id="122" name="Google Shape;122;p22"/>
          <p:cNvSpPr txBox="1"/>
          <p:nvPr>
            <p:ph idx="1" type="body"/>
          </p:nvPr>
        </p:nvSpPr>
        <p:spPr>
          <a:xfrm>
            <a:off x="4374725" y="81500"/>
            <a:ext cx="4669800" cy="5061900"/>
          </a:xfrm>
          <a:prstGeom prst="rect">
            <a:avLst/>
          </a:prstGeom>
        </p:spPr>
        <p:txBody>
          <a:bodyPr anchorCtr="0" anchor="t" bIns="91425" lIns="91425" spcFirstLastPara="1" rIns="91425" wrap="square" tIns="91425">
            <a:normAutofit/>
          </a:bodyPr>
          <a:lstStyle/>
          <a:p>
            <a:pPr indent="0" lvl="0" marL="0" rtl="0" algn="l">
              <a:lnSpc>
                <a:spcPct val="115833"/>
              </a:lnSpc>
              <a:spcBef>
                <a:spcPts val="0"/>
              </a:spcBef>
              <a:spcAft>
                <a:spcPts val="0"/>
              </a:spcAft>
              <a:buNone/>
            </a:pPr>
            <a:r>
              <a:rPr lang="tr" sz="1200">
                <a:solidFill>
                  <a:srgbClr val="000000"/>
                </a:solidFill>
                <a:latin typeface="Aptos"/>
                <a:ea typeface="Aptos"/>
                <a:cs typeface="Aptos"/>
                <a:sym typeface="Aptos"/>
              </a:rPr>
              <a:t>1.Üniversitemiz tüm birimlerine kendi fırsatlarını belirlenmesi için yazı yazılmış olup, birimlerden gelen bilgiler doğrultusunda Enerji Yönetim Sistemi Risk ve Fırsat Analizi yapılarak, risk ve fırsatlar belirlenmiştir. Sürekli iyileştirmeler, </a:t>
            </a:r>
            <a:r>
              <a:rPr lang="tr" sz="1200">
                <a:solidFill>
                  <a:srgbClr val="000000"/>
                </a:solidFill>
                <a:latin typeface="Aptos"/>
                <a:ea typeface="Aptos"/>
                <a:cs typeface="Aptos"/>
                <a:sym typeface="Aptos"/>
              </a:rPr>
              <a:t>Üniversitemizde</a:t>
            </a:r>
            <a:r>
              <a:rPr lang="tr" sz="1200">
                <a:solidFill>
                  <a:srgbClr val="000000"/>
                </a:solidFill>
                <a:latin typeface="Aptos"/>
                <a:ea typeface="Aptos"/>
                <a:cs typeface="Aptos"/>
                <a:sym typeface="Aptos"/>
              </a:rPr>
              <a:t> Enerji Yönetimiyle ilgili çalışmalarının daha da yaygınlaştırılması gerektiği, öneri ve anketlerin </a:t>
            </a:r>
            <a:r>
              <a:rPr lang="tr" sz="1200">
                <a:solidFill>
                  <a:srgbClr val="000000"/>
                </a:solidFill>
                <a:latin typeface="Aptos"/>
                <a:ea typeface="Aptos"/>
                <a:cs typeface="Aptos"/>
                <a:sym typeface="Aptos"/>
              </a:rPr>
              <a:t>artırılması</a:t>
            </a:r>
            <a:r>
              <a:rPr lang="tr" sz="1200">
                <a:solidFill>
                  <a:srgbClr val="000000"/>
                </a:solidFill>
                <a:latin typeface="Aptos"/>
                <a:ea typeface="Aptos"/>
                <a:cs typeface="Aptos"/>
                <a:sym typeface="Aptos"/>
              </a:rPr>
              <a:t> gerektiği değerlendirilmektedir.</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lang="tr" sz="1200">
                <a:solidFill>
                  <a:srgbClr val="000000"/>
                </a:solidFill>
                <a:latin typeface="Aptos"/>
                <a:ea typeface="Aptos"/>
                <a:cs typeface="Aptos"/>
                <a:sym typeface="Aptos"/>
              </a:rPr>
              <a:t>2.Enerji Verimliliği kontrol listesi ile birimlerden periyodik olarak kendi ofis, derslik ve ortak alanlarının kontrolü sağlanmaktadır.  </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lang="tr" sz="1200">
                <a:solidFill>
                  <a:srgbClr val="000000"/>
                </a:solidFill>
                <a:latin typeface="Aptos"/>
                <a:ea typeface="Aptos"/>
                <a:cs typeface="Aptos"/>
                <a:sym typeface="Aptos"/>
              </a:rPr>
              <a:t>3. www.enerji.agu.edu.tr adresinde Enerji Yönetim Sitemi İyileştirme Öneri Formu(EnYS.FR.11) yayınlanmış olup, gelecek olan iyileştirme talep ve önerileri değerlendirilmektedir.</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lang="tr" sz="1200">
                <a:solidFill>
                  <a:srgbClr val="000000"/>
                </a:solidFill>
                <a:latin typeface="Aptos"/>
                <a:ea typeface="Aptos"/>
                <a:cs typeface="Aptos"/>
                <a:sym typeface="Aptos"/>
              </a:rPr>
              <a:t>4.2023 Yılı içerisinde TSE'den uzaktan eğitim kanalıyla Enerji Yönetim Sistemi Dokümantasyon Eğitimi, İç Tetkik Eğitimlerinin alınması sağlanmıştır.</a:t>
            </a:r>
            <a:endParaRPr sz="1200">
              <a:solidFill>
                <a:srgbClr val="000000"/>
              </a:solidFill>
              <a:latin typeface="Aptos"/>
              <a:ea typeface="Aptos"/>
              <a:cs typeface="Aptos"/>
              <a:sym typeface="Aptos"/>
            </a:endParaRPr>
          </a:p>
          <a:p>
            <a:pPr indent="0" lvl="0" marL="0" rtl="0" algn="l">
              <a:spcBef>
                <a:spcPts val="800"/>
              </a:spcBef>
              <a:spcAft>
                <a:spcPts val="1200"/>
              </a:spcAft>
              <a:buNone/>
            </a:pPr>
            <a:r>
              <a:t/>
            </a:r>
            <a:endParaRPr sz="1200">
              <a:solidFill>
                <a:srgbClr val="000000"/>
              </a:solidFill>
              <a:latin typeface="Aptos"/>
              <a:ea typeface="Aptos"/>
              <a:cs typeface="Aptos"/>
              <a:sym typeface="Apto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Enerji politikası;</a:t>
            </a:r>
            <a:endParaRPr/>
          </a:p>
        </p:txBody>
      </p:sp>
      <p:sp>
        <p:nvSpPr>
          <p:cNvPr id="128" name="Google Shape;128;p23"/>
          <p:cNvSpPr txBox="1"/>
          <p:nvPr>
            <p:ph idx="1" type="body"/>
          </p:nvPr>
        </p:nvSpPr>
        <p:spPr>
          <a:xfrm>
            <a:off x="4374725" y="81500"/>
            <a:ext cx="4669800" cy="5061900"/>
          </a:xfrm>
          <a:prstGeom prst="rect">
            <a:avLst/>
          </a:prstGeom>
        </p:spPr>
        <p:txBody>
          <a:bodyPr anchorCtr="0" anchor="t" bIns="91425" lIns="91425" spcFirstLastPara="1" rIns="91425" wrap="square" tIns="91425">
            <a:normAutofit lnSpcReduction="20000"/>
          </a:bodyPr>
          <a:lstStyle/>
          <a:p>
            <a:pPr indent="0" lvl="0" marL="0" rtl="0" algn="l">
              <a:lnSpc>
                <a:spcPct val="115833"/>
              </a:lnSpc>
              <a:spcBef>
                <a:spcPts val="0"/>
              </a:spcBef>
              <a:spcAft>
                <a:spcPts val="0"/>
              </a:spcAft>
              <a:buNone/>
            </a:pPr>
            <a:r>
              <a:rPr lang="tr" sz="1200">
                <a:solidFill>
                  <a:srgbClr val="000000"/>
                </a:solidFill>
                <a:latin typeface="Aptos"/>
                <a:ea typeface="Aptos"/>
                <a:cs typeface="Aptos"/>
                <a:sym typeface="Aptos"/>
              </a:rPr>
              <a:t>Abdullah Gül Üniversitesi olarak enerji yönetim sistemi politikamız:</a:t>
            </a:r>
            <a:endParaRPr sz="1200">
              <a:solidFill>
                <a:srgbClr val="000000"/>
              </a:solidFill>
              <a:latin typeface="Aptos"/>
              <a:ea typeface="Aptos"/>
              <a:cs typeface="Aptos"/>
              <a:sym typeface="Aptos"/>
            </a:endParaRPr>
          </a:p>
          <a:p>
            <a:pPr indent="-304800" lvl="0" marL="457200" rtl="0" algn="l">
              <a:lnSpc>
                <a:spcPct val="115833"/>
              </a:lnSpc>
              <a:spcBef>
                <a:spcPts val="800"/>
              </a:spcBef>
              <a:spcAft>
                <a:spcPts val="0"/>
              </a:spcAft>
              <a:buClr>
                <a:srgbClr val="000000"/>
              </a:buClr>
              <a:buSzPts val="1200"/>
              <a:buFont typeface="Aptos"/>
              <a:buChar char="●"/>
            </a:pPr>
            <a:r>
              <a:rPr lang="tr" sz="1200">
                <a:solidFill>
                  <a:srgbClr val="000000"/>
                </a:solidFill>
                <a:latin typeface="Aptos"/>
                <a:ea typeface="Aptos"/>
                <a:cs typeface="Aptos"/>
                <a:sym typeface="Aptos"/>
              </a:rPr>
              <a:t>TS EN ISO 50001:2018 standardı ile uyumlu Enerji Yönetim Sistemi kurulumu gerçekleştirmeyi, sürekliliğini sağlamayı ve iyileştirilmesini,</a:t>
            </a:r>
            <a:endParaRPr sz="1200">
              <a:solidFill>
                <a:srgbClr val="000000"/>
              </a:solidFill>
              <a:latin typeface="Aptos"/>
              <a:ea typeface="Aptos"/>
              <a:cs typeface="Aptos"/>
              <a:sym typeface="Aptos"/>
            </a:endParaRPr>
          </a:p>
          <a:p>
            <a:pPr indent="-304800" lvl="0" marL="457200" rtl="0" algn="l">
              <a:lnSpc>
                <a:spcPct val="115833"/>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Enerji Yönetim Sistemimiz ile enerji yönetimi kapsamındaki faaliyetlerimizin TS EN ISO 50001:2018 standardına uygun yürütülmesini,</a:t>
            </a:r>
            <a:endParaRPr sz="1200">
              <a:solidFill>
                <a:srgbClr val="000000"/>
              </a:solidFill>
              <a:latin typeface="Aptos"/>
              <a:ea typeface="Aptos"/>
              <a:cs typeface="Aptos"/>
              <a:sym typeface="Aptos"/>
            </a:endParaRPr>
          </a:p>
          <a:p>
            <a:pPr indent="-304800" lvl="0" marL="457200" rtl="0" algn="l">
              <a:lnSpc>
                <a:spcPct val="115833"/>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Üniversitemizde gerçekleştirilen tüm faaliyetlerde kullanılan enerjinin verimli kullanımını sağlamayı, bunun için hedefler oluşturmayı, sürekli gözden geçirmeyi ve iyileştirilmesinin sağlanmasını,</a:t>
            </a:r>
            <a:endParaRPr sz="1200">
              <a:solidFill>
                <a:srgbClr val="000000"/>
              </a:solidFill>
              <a:latin typeface="Aptos"/>
              <a:ea typeface="Aptos"/>
              <a:cs typeface="Aptos"/>
              <a:sym typeface="Aptos"/>
            </a:endParaRPr>
          </a:p>
          <a:p>
            <a:pPr indent="-304800" lvl="0" marL="457200" rtl="0" algn="l">
              <a:lnSpc>
                <a:spcPct val="115833"/>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Üniversitemizin enerji hedef ve amaçlarının gerçekleştirilmesi için bilgi ve gerekli kaynakların varlığının sağlanmasını,</a:t>
            </a:r>
            <a:endParaRPr sz="1200">
              <a:solidFill>
                <a:srgbClr val="000000"/>
              </a:solidFill>
              <a:latin typeface="Aptos"/>
              <a:ea typeface="Aptos"/>
              <a:cs typeface="Aptos"/>
              <a:sym typeface="Aptos"/>
            </a:endParaRPr>
          </a:p>
          <a:p>
            <a:pPr indent="-304800" lvl="0" marL="457200" rtl="0" algn="l">
              <a:lnSpc>
                <a:spcPct val="115833"/>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Enerji verimliliği, enerji kullanımı ve enerji tüketimine ilişkin uygulanabilir yasal şartları ve diğer şartları karşılayan,</a:t>
            </a:r>
            <a:endParaRPr sz="1200">
              <a:solidFill>
                <a:srgbClr val="000000"/>
              </a:solidFill>
              <a:latin typeface="Aptos"/>
              <a:ea typeface="Aptos"/>
              <a:cs typeface="Aptos"/>
              <a:sym typeface="Aptos"/>
            </a:endParaRPr>
          </a:p>
          <a:p>
            <a:pPr indent="-304800" lvl="0" marL="457200" rtl="0" algn="l">
              <a:lnSpc>
                <a:spcPct val="115833"/>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Enerji performansının ve EnYS’nin sürekli iyileştirilmesini sağlayan,</a:t>
            </a:r>
            <a:endParaRPr sz="1200">
              <a:solidFill>
                <a:srgbClr val="000000"/>
              </a:solidFill>
              <a:latin typeface="Aptos"/>
              <a:ea typeface="Aptos"/>
              <a:cs typeface="Aptos"/>
              <a:sym typeface="Aptos"/>
            </a:endParaRPr>
          </a:p>
          <a:p>
            <a:pPr indent="-304800" lvl="0" marL="457200" rtl="0" algn="l">
              <a:lnSpc>
                <a:spcPct val="115833"/>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Enerji performansını etkileyen, enerji bakımından verimli ürün ve hizmetlerin tedarik edilmesini destekleyen,</a:t>
            </a:r>
            <a:endParaRPr sz="1200">
              <a:solidFill>
                <a:srgbClr val="000000"/>
              </a:solidFill>
              <a:latin typeface="Aptos"/>
              <a:ea typeface="Aptos"/>
              <a:cs typeface="Aptos"/>
              <a:sym typeface="Aptos"/>
            </a:endParaRPr>
          </a:p>
          <a:p>
            <a:pPr indent="-304800" lvl="0" marL="457200" rtl="0" algn="l">
              <a:lnSpc>
                <a:spcPct val="115833"/>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Eğitim binalarımızın oluşturulmasında enerji performansının iyileştirilmesini dikkate alan tasarım faaliyetlerini desteklemeyi taahhüt eder, enerji politikamız olarak ilan ederiz.</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t/>
            </a:r>
            <a:endParaRPr sz="1200">
              <a:solidFill>
                <a:srgbClr val="000000"/>
              </a:solidFill>
              <a:latin typeface="Aptos"/>
              <a:ea typeface="Aptos"/>
              <a:cs typeface="Aptos"/>
              <a:sym typeface="Aptos"/>
            </a:endParaRPr>
          </a:p>
          <a:p>
            <a:pPr indent="0" lvl="0" marL="0" rtl="0" algn="l">
              <a:spcBef>
                <a:spcPts val="800"/>
              </a:spcBef>
              <a:spcAft>
                <a:spcPts val="1200"/>
              </a:spcAft>
              <a:buNone/>
            </a:pPr>
            <a:r>
              <a:t/>
            </a:r>
            <a:endParaRPr sz="1200">
              <a:solidFill>
                <a:srgbClr val="000000"/>
              </a:solidFill>
              <a:latin typeface="Aptos"/>
              <a:ea typeface="Aptos"/>
              <a:cs typeface="Aptos"/>
              <a:sym typeface="Apto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25" y="500925"/>
            <a:ext cx="3772200" cy="2810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Yönetimin gözden geçirmesine sunulan enerji performansı girdilerine ilişkin olarak Amaçlar ve enerji hedeflerinin ne düzeyde karşılandığı;</a:t>
            </a:r>
            <a:endParaRPr/>
          </a:p>
        </p:txBody>
      </p:sp>
      <p:sp>
        <p:nvSpPr>
          <p:cNvPr id="134" name="Google Shape;134;p24"/>
          <p:cNvSpPr txBox="1"/>
          <p:nvPr>
            <p:ph idx="1" type="body"/>
          </p:nvPr>
        </p:nvSpPr>
        <p:spPr>
          <a:xfrm>
            <a:off x="4327175" y="-100"/>
            <a:ext cx="4816800" cy="5143500"/>
          </a:xfrm>
          <a:prstGeom prst="rect">
            <a:avLst/>
          </a:prstGeom>
        </p:spPr>
        <p:txBody>
          <a:bodyPr anchorCtr="0" anchor="t" bIns="91425" lIns="91425" spcFirstLastPara="1" rIns="91425" wrap="square" tIns="91425">
            <a:normAutofit fontScale="25000" lnSpcReduction="20000"/>
          </a:bodyPr>
          <a:lstStyle/>
          <a:p>
            <a:pPr indent="0" lvl="0" marL="0" rtl="0" algn="l">
              <a:lnSpc>
                <a:spcPct val="115833"/>
              </a:lnSpc>
              <a:spcBef>
                <a:spcPts val="0"/>
              </a:spcBef>
              <a:spcAft>
                <a:spcPts val="0"/>
              </a:spcAft>
              <a:buNone/>
            </a:pPr>
            <a:r>
              <a:rPr lang="tr" sz="3935">
                <a:solidFill>
                  <a:srgbClr val="000000"/>
                </a:solidFill>
                <a:latin typeface="Aptos"/>
                <a:ea typeface="Aptos"/>
                <a:cs typeface="Aptos"/>
                <a:sym typeface="Aptos"/>
              </a:rPr>
              <a:t>Üniversitemiz Enerji Yönetimine ait amaç ve hedeflerin ne düzeyde karşılandığı ENERJİ YÖNETİM SİSTEMİ ENERJİ PERFORMANS GÖSTERGE PLANI(EnYS.PL.03) ile takip edilmekte olup, 2022-2023 yılında aşağıdaki hedef ve gerçekleşme oranları sağlanmıştır.</a:t>
            </a:r>
            <a:endParaRPr sz="3935">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b="1" lang="tr" sz="3320">
                <a:solidFill>
                  <a:srgbClr val="000000"/>
                </a:solidFill>
                <a:latin typeface="Aptos"/>
                <a:ea typeface="Aptos"/>
                <a:cs typeface="Aptos"/>
                <a:sym typeface="Aptos"/>
              </a:rPr>
              <a:t>Üniversite Elektrik Tüketim </a:t>
            </a:r>
            <a:r>
              <a:rPr b="1" lang="tr" sz="3320">
                <a:solidFill>
                  <a:srgbClr val="000000"/>
                </a:solidFill>
                <a:latin typeface="Aptos"/>
                <a:ea typeface="Aptos"/>
                <a:cs typeface="Aptos"/>
                <a:sym typeface="Aptos"/>
              </a:rPr>
              <a:t>Miktarı</a:t>
            </a:r>
            <a:r>
              <a:rPr b="1" lang="tr" sz="3320">
                <a:solidFill>
                  <a:srgbClr val="000000"/>
                </a:solidFill>
                <a:latin typeface="Aptos"/>
                <a:ea typeface="Aptos"/>
                <a:cs typeface="Aptos"/>
                <a:sym typeface="Aptos"/>
              </a:rPr>
              <a:t> ( kWh / yıl);</a:t>
            </a:r>
            <a:endParaRPr b="1" sz="3320">
              <a:solidFill>
                <a:srgbClr val="000000"/>
              </a:solidFill>
              <a:latin typeface="Aptos"/>
              <a:ea typeface="Aptos"/>
              <a:cs typeface="Aptos"/>
              <a:sym typeface="Aptos"/>
            </a:endParaRPr>
          </a:p>
          <a:p>
            <a:pPr indent="-281313" lvl="0" marL="457200" rtl="0" algn="l">
              <a:lnSpc>
                <a:spcPct val="115833"/>
              </a:lnSpc>
              <a:spcBef>
                <a:spcPts val="800"/>
              </a:spcBef>
              <a:spcAft>
                <a:spcPts val="0"/>
              </a:spcAft>
              <a:buClr>
                <a:srgbClr val="000000"/>
              </a:buClr>
              <a:buSzPct val="100000"/>
              <a:buFont typeface="Aptos"/>
              <a:buChar char="●"/>
            </a:pPr>
            <a:r>
              <a:rPr lang="tr" sz="3320">
                <a:solidFill>
                  <a:srgbClr val="000000"/>
                </a:solidFill>
                <a:latin typeface="Aptos"/>
                <a:ea typeface="Aptos"/>
                <a:cs typeface="Aptos"/>
                <a:sym typeface="Aptos"/>
              </a:rPr>
              <a:t>2022 Elektrik Tüketimi 3.616.049,45 kWh, </a:t>
            </a:r>
            <a:endParaRPr sz="3320">
              <a:solidFill>
                <a:srgbClr val="000000"/>
              </a:solidFill>
              <a:latin typeface="Aptos"/>
              <a:ea typeface="Aptos"/>
              <a:cs typeface="Aptos"/>
              <a:sym typeface="Aptos"/>
            </a:endParaRPr>
          </a:p>
          <a:p>
            <a:pPr indent="-281313" lvl="0" marL="457200" rtl="0" algn="l">
              <a:lnSpc>
                <a:spcPct val="115833"/>
              </a:lnSpc>
              <a:spcBef>
                <a:spcPts val="800"/>
              </a:spcBef>
              <a:spcAft>
                <a:spcPts val="0"/>
              </a:spcAft>
              <a:buClr>
                <a:srgbClr val="000000"/>
              </a:buClr>
              <a:buSzPct val="100000"/>
              <a:buFont typeface="Aptos"/>
              <a:buChar char="●"/>
            </a:pPr>
            <a:r>
              <a:rPr lang="tr" sz="3320">
                <a:solidFill>
                  <a:srgbClr val="000000"/>
                </a:solidFill>
                <a:latin typeface="Aptos"/>
                <a:ea typeface="Aptos"/>
                <a:cs typeface="Aptos"/>
                <a:sym typeface="Aptos"/>
              </a:rPr>
              <a:t>2023 Hedefi Elektrik Tüketimini %4 Düşürmek</a:t>
            </a:r>
            <a:endParaRPr sz="3320">
              <a:solidFill>
                <a:srgbClr val="000000"/>
              </a:solidFill>
              <a:latin typeface="Aptos"/>
              <a:ea typeface="Aptos"/>
              <a:cs typeface="Aptos"/>
              <a:sym typeface="Aptos"/>
            </a:endParaRPr>
          </a:p>
          <a:p>
            <a:pPr indent="-281313" lvl="0" marL="457200" rtl="0" algn="l">
              <a:lnSpc>
                <a:spcPct val="115833"/>
              </a:lnSpc>
              <a:spcBef>
                <a:spcPts val="800"/>
              </a:spcBef>
              <a:spcAft>
                <a:spcPts val="0"/>
              </a:spcAft>
              <a:buClr>
                <a:srgbClr val="000000"/>
              </a:buClr>
              <a:buSzPct val="100000"/>
              <a:buFont typeface="Aptos"/>
              <a:buChar char="●"/>
            </a:pPr>
            <a:r>
              <a:rPr lang="tr" sz="3320">
                <a:solidFill>
                  <a:srgbClr val="000000"/>
                </a:solidFill>
                <a:latin typeface="Aptos"/>
                <a:ea typeface="Aptos"/>
                <a:cs typeface="Aptos"/>
                <a:sym typeface="Aptos"/>
              </a:rPr>
              <a:t>2023 Elektrik Tüketimi 3.468.301,87 kWh Gerçekleşme %99,91</a:t>
            </a:r>
            <a:endParaRPr sz="332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t/>
            </a:r>
            <a:endParaRPr sz="332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b="1" lang="tr" sz="3320">
                <a:solidFill>
                  <a:srgbClr val="000000"/>
                </a:solidFill>
                <a:latin typeface="Aptos"/>
                <a:ea typeface="Aptos"/>
                <a:cs typeface="Aptos"/>
                <a:sym typeface="Aptos"/>
              </a:rPr>
              <a:t>Üniversite Doğalgaz Tüketim </a:t>
            </a:r>
            <a:r>
              <a:rPr b="1" lang="tr" sz="3320">
                <a:solidFill>
                  <a:srgbClr val="000000"/>
                </a:solidFill>
                <a:latin typeface="Aptos"/>
                <a:ea typeface="Aptos"/>
                <a:cs typeface="Aptos"/>
                <a:sym typeface="Aptos"/>
              </a:rPr>
              <a:t>Miktarı</a:t>
            </a:r>
            <a:r>
              <a:rPr b="1" lang="tr" sz="3320">
                <a:solidFill>
                  <a:srgbClr val="000000"/>
                </a:solidFill>
                <a:latin typeface="Aptos"/>
                <a:ea typeface="Aptos"/>
                <a:cs typeface="Aptos"/>
                <a:sym typeface="Aptos"/>
              </a:rPr>
              <a:t> (sm3 / yıl);</a:t>
            </a:r>
            <a:endParaRPr b="1" sz="3320">
              <a:solidFill>
                <a:srgbClr val="000000"/>
              </a:solidFill>
              <a:latin typeface="Aptos"/>
              <a:ea typeface="Aptos"/>
              <a:cs typeface="Aptos"/>
              <a:sym typeface="Aptos"/>
            </a:endParaRPr>
          </a:p>
          <a:p>
            <a:pPr indent="-281313" lvl="0" marL="457200" rtl="0" algn="l">
              <a:lnSpc>
                <a:spcPct val="115833"/>
              </a:lnSpc>
              <a:spcBef>
                <a:spcPts val="800"/>
              </a:spcBef>
              <a:spcAft>
                <a:spcPts val="0"/>
              </a:spcAft>
              <a:buClr>
                <a:srgbClr val="000000"/>
              </a:buClr>
              <a:buSzPct val="100000"/>
              <a:buFont typeface="Aptos"/>
              <a:buChar char="●"/>
            </a:pPr>
            <a:r>
              <a:rPr lang="tr" sz="3320">
                <a:solidFill>
                  <a:srgbClr val="000000"/>
                </a:solidFill>
                <a:latin typeface="Aptos"/>
                <a:ea typeface="Aptos"/>
                <a:cs typeface="Aptos"/>
                <a:sym typeface="Aptos"/>
              </a:rPr>
              <a:t>2022 Doğalgaz Tüketimi 634.376,51 sm3,</a:t>
            </a:r>
            <a:endParaRPr sz="3320">
              <a:solidFill>
                <a:srgbClr val="000000"/>
              </a:solidFill>
              <a:latin typeface="Aptos"/>
              <a:ea typeface="Aptos"/>
              <a:cs typeface="Aptos"/>
              <a:sym typeface="Aptos"/>
            </a:endParaRPr>
          </a:p>
          <a:p>
            <a:pPr indent="-281313" lvl="0" marL="457200" rtl="0" algn="l">
              <a:lnSpc>
                <a:spcPct val="115833"/>
              </a:lnSpc>
              <a:spcBef>
                <a:spcPts val="800"/>
              </a:spcBef>
              <a:spcAft>
                <a:spcPts val="0"/>
              </a:spcAft>
              <a:buClr>
                <a:srgbClr val="000000"/>
              </a:buClr>
              <a:buSzPct val="100000"/>
              <a:buFont typeface="Aptos"/>
              <a:buChar char="●"/>
            </a:pPr>
            <a:r>
              <a:rPr lang="tr" sz="3320">
                <a:solidFill>
                  <a:srgbClr val="000000"/>
                </a:solidFill>
                <a:latin typeface="Aptos"/>
                <a:ea typeface="Aptos"/>
                <a:cs typeface="Aptos"/>
                <a:sym typeface="Aptos"/>
              </a:rPr>
              <a:t> 2023 Hedefi Doğalgaz Tüketimini %4 Düşürmek</a:t>
            </a:r>
            <a:endParaRPr sz="3320">
              <a:solidFill>
                <a:srgbClr val="000000"/>
              </a:solidFill>
              <a:latin typeface="Aptos"/>
              <a:ea typeface="Aptos"/>
              <a:cs typeface="Aptos"/>
              <a:sym typeface="Aptos"/>
            </a:endParaRPr>
          </a:p>
          <a:p>
            <a:pPr indent="-281313" lvl="0" marL="457200" rtl="0" algn="l">
              <a:lnSpc>
                <a:spcPct val="115833"/>
              </a:lnSpc>
              <a:spcBef>
                <a:spcPts val="800"/>
              </a:spcBef>
              <a:spcAft>
                <a:spcPts val="0"/>
              </a:spcAft>
              <a:buClr>
                <a:srgbClr val="000000"/>
              </a:buClr>
              <a:buSzPct val="100000"/>
              <a:buFont typeface="Aptos"/>
              <a:buChar char="●"/>
            </a:pPr>
            <a:r>
              <a:rPr lang="tr" sz="3320">
                <a:solidFill>
                  <a:srgbClr val="000000"/>
                </a:solidFill>
                <a:latin typeface="Aptos"/>
                <a:ea typeface="Aptos"/>
                <a:cs typeface="Aptos"/>
                <a:sym typeface="Aptos"/>
              </a:rPr>
              <a:t>2023 Doğalgaz Tüketimi 559.597,14 sm3 Gerçekleşme %91,89</a:t>
            </a:r>
            <a:endParaRPr sz="332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t/>
            </a:r>
            <a:endParaRPr sz="332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b="1" lang="tr" sz="3320">
                <a:solidFill>
                  <a:srgbClr val="000000"/>
                </a:solidFill>
                <a:latin typeface="Aptos"/>
                <a:ea typeface="Aptos"/>
                <a:cs typeface="Aptos"/>
                <a:sym typeface="Aptos"/>
              </a:rPr>
              <a:t>Üniversite Hizmet Araçları Yakıt Tüketim </a:t>
            </a:r>
            <a:r>
              <a:rPr b="1" lang="tr" sz="3320">
                <a:solidFill>
                  <a:srgbClr val="000000"/>
                </a:solidFill>
                <a:latin typeface="Aptos"/>
                <a:ea typeface="Aptos"/>
                <a:cs typeface="Aptos"/>
                <a:sym typeface="Aptos"/>
              </a:rPr>
              <a:t>Miktarı</a:t>
            </a:r>
            <a:r>
              <a:rPr b="1" lang="tr" sz="3320">
                <a:solidFill>
                  <a:srgbClr val="000000"/>
                </a:solidFill>
                <a:latin typeface="Aptos"/>
                <a:ea typeface="Aptos"/>
                <a:cs typeface="Aptos"/>
                <a:sym typeface="Aptos"/>
              </a:rPr>
              <a:t> (Lt / yıl);</a:t>
            </a:r>
            <a:endParaRPr b="1" sz="3320">
              <a:solidFill>
                <a:srgbClr val="000000"/>
              </a:solidFill>
              <a:latin typeface="Aptos"/>
              <a:ea typeface="Aptos"/>
              <a:cs typeface="Aptos"/>
              <a:sym typeface="Aptos"/>
            </a:endParaRPr>
          </a:p>
          <a:p>
            <a:pPr indent="-281313" lvl="0" marL="457200" rtl="0" algn="l">
              <a:lnSpc>
                <a:spcPct val="115833"/>
              </a:lnSpc>
              <a:spcBef>
                <a:spcPts val="800"/>
              </a:spcBef>
              <a:spcAft>
                <a:spcPts val="0"/>
              </a:spcAft>
              <a:buClr>
                <a:srgbClr val="000000"/>
              </a:buClr>
              <a:buSzPct val="100000"/>
              <a:buFont typeface="Aptos"/>
              <a:buChar char="●"/>
            </a:pPr>
            <a:r>
              <a:rPr lang="tr" sz="3320">
                <a:solidFill>
                  <a:srgbClr val="000000"/>
                </a:solidFill>
                <a:latin typeface="Aptos"/>
                <a:ea typeface="Aptos"/>
                <a:cs typeface="Aptos"/>
                <a:sym typeface="Aptos"/>
              </a:rPr>
              <a:t>2022 Hizmet Araçları Yakıt Tüketimi 12.429,86 lt, </a:t>
            </a:r>
            <a:endParaRPr sz="3320">
              <a:solidFill>
                <a:srgbClr val="000000"/>
              </a:solidFill>
              <a:latin typeface="Aptos"/>
              <a:ea typeface="Aptos"/>
              <a:cs typeface="Aptos"/>
              <a:sym typeface="Aptos"/>
            </a:endParaRPr>
          </a:p>
          <a:p>
            <a:pPr indent="-281313" lvl="0" marL="457200" rtl="0" algn="l">
              <a:lnSpc>
                <a:spcPct val="115833"/>
              </a:lnSpc>
              <a:spcBef>
                <a:spcPts val="800"/>
              </a:spcBef>
              <a:spcAft>
                <a:spcPts val="0"/>
              </a:spcAft>
              <a:buClr>
                <a:srgbClr val="000000"/>
              </a:buClr>
              <a:buSzPct val="100000"/>
              <a:buFont typeface="Aptos"/>
              <a:buChar char="●"/>
            </a:pPr>
            <a:r>
              <a:rPr lang="tr" sz="3320">
                <a:solidFill>
                  <a:srgbClr val="000000"/>
                </a:solidFill>
                <a:latin typeface="Aptos"/>
                <a:ea typeface="Aptos"/>
                <a:cs typeface="Aptos"/>
                <a:sym typeface="Aptos"/>
              </a:rPr>
              <a:t>2023 Hedefi Hizmet Araçları Yakıt Tüketimini %2 Düşürmek</a:t>
            </a:r>
            <a:endParaRPr sz="3320">
              <a:solidFill>
                <a:srgbClr val="000000"/>
              </a:solidFill>
              <a:latin typeface="Aptos"/>
              <a:ea typeface="Aptos"/>
              <a:cs typeface="Aptos"/>
              <a:sym typeface="Aptos"/>
            </a:endParaRPr>
          </a:p>
          <a:p>
            <a:pPr indent="-281313" lvl="0" marL="457200" rtl="0" algn="l">
              <a:lnSpc>
                <a:spcPct val="115833"/>
              </a:lnSpc>
              <a:spcBef>
                <a:spcPts val="800"/>
              </a:spcBef>
              <a:spcAft>
                <a:spcPts val="0"/>
              </a:spcAft>
              <a:buClr>
                <a:srgbClr val="000000"/>
              </a:buClr>
              <a:buSzPct val="100000"/>
              <a:buFont typeface="Aptos"/>
              <a:buChar char="●"/>
            </a:pPr>
            <a:r>
              <a:rPr lang="tr" sz="3320">
                <a:solidFill>
                  <a:srgbClr val="000000"/>
                </a:solidFill>
                <a:latin typeface="Aptos"/>
                <a:ea typeface="Aptos"/>
                <a:cs typeface="Aptos"/>
                <a:sym typeface="Aptos"/>
              </a:rPr>
              <a:t>2023 Hizmet Araçları Yakıt Tüketimi 10.641,63 sm3 Gerçekleşme %87,36</a:t>
            </a:r>
            <a:endParaRPr sz="332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t/>
            </a:r>
            <a:endParaRPr sz="332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b="1" lang="tr" sz="3320">
                <a:solidFill>
                  <a:srgbClr val="000000"/>
                </a:solidFill>
                <a:latin typeface="Aptos"/>
                <a:ea typeface="Aptos"/>
                <a:cs typeface="Aptos"/>
                <a:sym typeface="Aptos"/>
              </a:rPr>
              <a:t>Üniversite Çim Makinaları Yakıt Tüketim </a:t>
            </a:r>
            <a:r>
              <a:rPr b="1" lang="tr" sz="3320">
                <a:solidFill>
                  <a:srgbClr val="000000"/>
                </a:solidFill>
                <a:latin typeface="Aptos"/>
                <a:ea typeface="Aptos"/>
                <a:cs typeface="Aptos"/>
                <a:sym typeface="Aptos"/>
              </a:rPr>
              <a:t>Miktarı</a:t>
            </a:r>
            <a:r>
              <a:rPr b="1" lang="tr" sz="3320">
                <a:solidFill>
                  <a:srgbClr val="000000"/>
                </a:solidFill>
                <a:latin typeface="Aptos"/>
                <a:ea typeface="Aptos"/>
                <a:cs typeface="Aptos"/>
                <a:sym typeface="Aptos"/>
              </a:rPr>
              <a:t> (Lt / yıl);</a:t>
            </a:r>
            <a:endParaRPr b="1" sz="3320">
              <a:solidFill>
                <a:srgbClr val="000000"/>
              </a:solidFill>
              <a:latin typeface="Aptos"/>
              <a:ea typeface="Aptos"/>
              <a:cs typeface="Aptos"/>
              <a:sym typeface="Aptos"/>
            </a:endParaRPr>
          </a:p>
          <a:p>
            <a:pPr indent="-281313" lvl="0" marL="457200" rtl="0" algn="l">
              <a:lnSpc>
                <a:spcPct val="115833"/>
              </a:lnSpc>
              <a:spcBef>
                <a:spcPts val="800"/>
              </a:spcBef>
              <a:spcAft>
                <a:spcPts val="0"/>
              </a:spcAft>
              <a:buClr>
                <a:srgbClr val="000000"/>
              </a:buClr>
              <a:buSzPct val="100000"/>
              <a:buFont typeface="Aptos"/>
              <a:buChar char="●"/>
            </a:pPr>
            <a:r>
              <a:rPr lang="tr" sz="3320">
                <a:solidFill>
                  <a:srgbClr val="000000"/>
                </a:solidFill>
                <a:latin typeface="Aptos"/>
                <a:ea typeface="Aptos"/>
                <a:cs typeface="Aptos"/>
                <a:sym typeface="Aptos"/>
              </a:rPr>
              <a:t>2022 Çim Makinaları Yakıt Tüketimi 1.656,35 lt, 2023 Hedefi Çim Makinaları </a:t>
            </a:r>
            <a:endParaRPr sz="3320">
              <a:solidFill>
                <a:srgbClr val="000000"/>
              </a:solidFill>
              <a:latin typeface="Aptos"/>
              <a:ea typeface="Aptos"/>
              <a:cs typeface="Aptos"/>
              <a:sym typeface="Aptos"/>
            </a:endParaRPr>
          </a:p>
          <a:p>
            <a:pPr indent="-281313" lvl="0" marL="457200" rtl="0" algn="l">
              <a:lnSpc>
                <a:spcPct val="115833"/>
              </a:lnSpc>
              <a:spcBef>
                <a:spcPts val="800"/>
              </a:spcBef>
              <a:spcAft>
                <a:spcPts val="0"/>
              </a:spcAft>
              <a:buClr>
                <a:srgbClr val="000000"/>
              </a:buClr>
              <a:buSzPct val="100000"/>
              <a:buFont typeface="Aptos"/>
              <a:buChar char="●"/>
            </a:pPr>
            <a:r>
              <a:rPr lang="tr" sz="3320">
                <a:solidFill>
                  <a:srgbClr val="000000"/>
                </a:solidFill>
                <a:latin typeface="Aptos"/>
                <a:ea typeface="Aptos"/>
                <a:cs typeface="Aptos"/>
                <a:sym typeface="Aptos"/>
              </a:rPr>
              <a:t>Yakıt Tüketimini %2 Düşürmek</a:t>
            </a:r>
            <a:endParaRPr sz="3320">
              <a:solidFill>
                <a:srgbClr val="000000"/>
              </a:solidFill>
              <a:latin typeface="Aptos"/>
              <a:ea typeface="Aptos"/>
              <a:cs typeface="Aptos"/>
              <a:sym typeface="Aptos"/>
            </a:endParaRPr>
          </a:p>
          <a:p>
            <a:pPr indent="-281313" lvl="0" marL="457200" rtl="0" algn="l">
              <a:lnSpc>
                <a:spcPct val="115833"/>
              </a:lnSpc>
              <a:spcBef>
                <a:spcPts val="800"/>
              </a:spcBef>
              <a:spcAft>
                <a:spcPts val="0"/>
              </a:spcAft>
              <a:buClr>
                <a:srgbClr val="000000"/>
              </a:buClr>
              <a:buSzPct val="100000"/>
              <a:buFont typeface="Aptos"/>
              <a:buChar char="●"/>
            </a:pPr>
            <a:r>
              <a:rPr lang="tr" sz="3320">
                <a:solidFill>
                  <a:srgbClr val="000000"/>
                </a:solidFill>
                <a:latin typeface="Aptos"/>
                <a:ea typeface="Aptos"/>
                <a:cs typeface="Aptos"/>
                <a:sym typeface="Aptos"/>
              </a:rPr>
              <a:t>2023 Çim Makinaları Yakıt Tüketimi 1.375,05 Lt Gerçekleşme %84,71</a:t>
            </a:r>
            <a:endParaRPr sz="332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t/>
            </a:r>
            <a:endParaRPr sz="1200">
              <a:solidFill>
                <a:srgbClr val="000000"/>
              </a:solidFill>
              <a:latin typeface="Aptos"/>
              <a:ea typeface="Aptos"/>
              <a:cs typeface="Aptos"/>
              <a:sym typeface="Aptos"/>
            </a:endParaRPr>
          </a:p>
          <a:p>
            <a:pPr indent="0" lvl="0" marL="0" rtl="0" algn="l">
              <a:spcBef>
                <a:spcPts val="800"/>
              </a:spcBef>
              <a:spcAft>
                <a:spcPts val="1200"/>
              </a:spcAft>
              <a:buNone/>
            </a:pPr>
            <a:r>
              <a:t/>
            </a:r>
            <a:endParaRPr sz="1200">
              <a:solidFill>
                <a:srgbClr val="000000"/>
              </a:solidFill>
              <a:latin typeface="Aptos"/>
              <a:ea typeface="Aptos"/>
              <a:cs typeface="Aptos"/>
              <a:sym typeface="Apto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00675" y="180150"/>
            <a:ext cx="3772200" cy="4016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Yönetimin gözden geçirmesine sunulan enerji performansı girdilerine ilişkin olarak EnPG’ler dâhil, izleme ve ölçme sonuçlarına göre enerji performansı ve enerji performans iyileştirilmesi;</a:t>
            </a:r>
            <a:endParaRPr/>
          </a:p>
        </p:txBody>
      </p:sp>
      <p:sp>
        <p:nvSpPr>
          <p:cNvPr id="140" name="Google Shape;140;p25"/>
          <p:cNvSpPr txBox="1"/>
          <p:nvPr>
            <p:ph idx="1" type="body"/>
          </p:nvPr>
        </p:nvSpPr>
        <p:spPr>
          <a:xfrm>
            <a:off x="4327175" y="-100"/>
            <a:ext cx="4816800" cy="5143500"/>
          </a:xfrm>
          <a:prstGeom prst="rect">
            <a:avLst/>
          </a:prstGeom>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rPr lang="tr" sz="3435">
                <a:solidFill>
                  <a:srgbClr val="000000"/>
                </a:solidFill>
                <a:latin typeface="Aptos"/>
                <a:ea typeface="Aptos"/>
                <a:cs typeface="Aptos"/>
                <a:sym typeface="Aptos"/>
              </a:rPr>
              <a:t>Üniversite Elektrik Tüketim Miktarı ( kWh / yıl);</a:t>
            </a:r>
            <a:endParaRPr sz="3435">
              <a:solidFill>
                <a:srgbClr val="000000"/>
              </a:solidFill>
              <a:latin typeface="Aptos"/>
              <a:ea typeface="Aptos"/>
              <a:cs typeface="Aptos"/>
              <a:sym typeface="Aptos"/>
            </a:endParaRPr>
          </a:p>
          <a:p>
            <a:pPr indent="0" lvl="0" marL="0" rtl="0" algn="l">
              <a:spcBef>
                <a:spcPts val="1200"/>
              </a:spcBef>
              <a:spcAft>
                <a:spcPts val="0"/>
              </a:spcAft>
              <a:buNone/>
            </a:pPr>
            <a:r>
              <a:rPr lang="tr" sz="3435">
                <a:solidFill>
                  <a:srgbClr val="000000"/>
                </a:solidFill>
                <a:latin typeface="Aptos"/>
                <a:ea typeface="Aptos"/>
                <a:cs typeface="Aptos"/>
                <a:sym typeface="Aptos"/>
              </a:rPr>
              <a:t>2022 YILINA GÖRE HEDEF GERÇEKLEŞME ORANI %99,91 GERÇEKLEŞTİ.</a:t>
            </a:r>
            <a:endParaRPr sz="3435">
              <a:solidFill>
                <a:srgbClr val="000000"/>
              </a:solidFill>
              <a:latin typeface="Aptos"/>
              <a:ea typeface="Aptos"/>
              <a:cs typeface="Aptos"/>
              <a:sym typeface="Aptos"/>
            </a:endParaRPr>
          </a:p>
          <a:p>
            <a:pPr indent="0" lvl="0" marL="0" rtl="0" algn="l">
              <a:spcBef>
                <a:spcPts val="1200"/>
              </a:spcBef>
              <a:spcAft>
                <a:spcPts val="0"/>
              </a:spcAft>
              <a:buNone/>
            </a:pPr>
            <a:r>
              <a:rPr lang="tr" sz="3435">
                <a:solidFill>
                  <a:srgbClr val="000000"/>
                </a:solidFill>
                <a:latin typeface="Aptos"/>
                <a:ea typeface="Aptos"/>
                <a:cs typeface="Aptos"/>
                <a:sym typeface="Aptos"/>
              </a:rPr>
              <a:t>Üniversite Doğalgaz Tüketim Miktarı (sm3 / yıl);</a:t>
            </a:r>
            <a:endParaRPr sz="3435">
              <a:solidFill>
                <a:srgbClr val="000000"/>
              </a:solidFill>
              <a:latin typeface="Aptos"/>
              <a:ea typeface="Aptos"/>
              <a:cs typeface="Aptos"/>
              <a:sym typeface="Aptos"/>
            </a:endParaRPr>
          </a:p>
          <a:p>
            <a:pPr indent="0" lvl="0" marL="0" rtl="0" algn="l">
              <a:spcBef>
                <a:spcPts val="1200"/>
              </a:spcBef>
              <a:spcAft>
                <a:spcPts val="0"/>
              </a:spcAft>
              <a:buNone/>
            </a:pPr>
            <a:r>
              <a:rPr lang="tr" sz="3435">
                <a:solidFill>
                  <a:srgbClr val="000000"/>
                </a:solidFill>
                <a:latin typeface="Aptos"/>
                <a:ea typeface="Aptos"/>
                <a:cs typeface="Aptos"/>
                <a:sym typeface="Aptos"/>
              </a:rPr>
              <a:t>2022 YILINA GÖRE HEDEF GERÇEKLEŞME ORANI %91,89 GERÇEKLEŞTİ.</a:t>
            </a:r>
            <a:endParaRPr sz="3435">
              <a:solidFill>
                <a:srgbClr val="000000"/>
              </a:solidFill>
              <a:latin typeface="Aptos"/>
              <a:ea typeface="Aptos"/>
              <a:cs typeface="Aptos"/>
              <a:sym typeface="Aptos"/>
            </a:endParaRPr>
          </a:p>
          <a:p>
            <a:pPr indent="0" lvl="0" marL="0" rtl="0" algn="l">
              <a:spcBef>
                <a:spcPts val="1200"/>
              </a:spcBef>
              <a:spcAft>
                <a:spcPts val="0"/>
              </a:spcAft>
              <a:buNone/>
            </a:pPr>
            <a:r>
              <a:rPr lang="tr" sz="3435">
                <a:solidFill>
                  <a:srgbClr val="000000"/>
                </a:solidFill>
                <a:latin typeface="Aptos"/>
                <a:ea typeface="Aptos"/>
                <a:cs typeface="Aptos"/>
                <a:sym typeface="Aptos"/>
              </a:rPr>
              <a:t>Üniversite Hizmet Araçları Yakıt Tüketim Miktarı (Lt / yıl);</a:t>
            </a:r>
            <a:endParaRPr sz="3435">
              <a:solidFill>
                <a:srgbClr val="000000"/>
              </a:solidFill>
              <a:latin typeface="Aptos"/>
              <a:ea typeface="Aptos"/>
              <a:cs typeface="Aptos"/>
              <a:sym typeface="Aptos"/>
            </a:endParaRPr>
          </a:p>
          <a:p>
            <a:pPr indent="0" lvl="0" marL="0" rtl="0" algn="l">
              <a:spcBef>
                <a:spcPts val="1200"/>
              </a:spcBef>
              <a:spcAft>
                <a:spcPts val="0"/>
              </a:spcAft>
              <a:buNone/>
            </a:pPr>
            <a:r>
              <a:rPr lang="tr" sz="3435">
                <a:solidFill>
                  <a:srgbClr val="000000"/>
                </a:solidFill>
                <a:latin typeface="Aptos"/>
                <a:ea typeface="Aptos"/>
                <a:cs typeface="Aptos"/>
                <a:sym typeface="Aptos"/>
              </a:rPr>
              <a:t>2022 YILINA GÖRE HEDEF GERÇEKLEŞME ORANI %87,36 GERÇEKLEŞTİ.</a:t>
            </a:r>
            <a:endParaRPr sz="3435">
              <a:solidFill>
                <a:srgbClr val="000000"/>
              </a:solidFill>
              <a:latin typeface="Aptos"/>
              <a:ea typeface="Aptos"/>
              <a:cs typeface="Aptos"/>
              <a:sym typeface="Aptos"/>
            </a:endParaRPr>
          </a:p>
          <a:p>
            <a:pPr indent="0" lvl="0" marL="0" rtl="0" algn="l">
              <a:spcBef>
                <a:spcPts val="1200"/>
              </a:spcBef>
              <a:spcAft>
                <a:spcPts val="0"/>
              </a:spcAft>
              <a:buNone/>
            </a:pPr>
            <a:r>
              <a:rPr lang="tr" sz="3435">
                <a:solidFill>
                  <a:srgbClr val="000000"/>
                </a:solidFill>
                <a:latin typeface="Aptos"/>
                <a:ea typeface="Aptos"/>
                <a:cs typeface="Aptos"/>
                <a:sym typeface="Aptos"/>
              </a:rPr>
              <a:t>Üniversite Çim Makinaları Yakıt Tüketim Miktarı (Lt / yıl);</a:t>
            </a:r>
            <a:endParaRPr sz="3435">
              <a:solidFill>
                <a:srgbClr val="000000"/>
              </a:solidFill>
              <a:latin typeface="Aptos"/>
              <a:ea typeface="Aptos"/>
              <a:cs typeface="Aptos"/>
              <a:sym typeface="Aptos"/>
            </a:endParaRPr>
          </a:p>
          <a:p>
            <a:pPr indent="0" lvl="0" marL="0" rtl="0" algn="l">
              <a:spcBef>
                <a:spcPts val="1200"/>
              </a:spcBef>
              <a:spcAft>
                <a:spcPts val="0"/>
              </a:spcAft>
              <a:buNone/>
            </a:pPr>
            <a:r>
              <a:rPr lang="tr" sz="3435">
                <a:solidFill>
                  <a:srgbClr val="000000"/>
                </a:solidFill>
                <a:latin typeface="Aptos"/>
                <a:ea typeface="Aptos"/>
                <a:cs typeface="Aptos"/>
                <a:sym typeface="Aptos"/>
              </a:rPr>
              <a:t>2022 YILINA GÖRE HEDEF GERÇEKLEŞME ORANI %84,71 GERÇEKLEŞTİ.</a:t>
            </a:r>
            <a:endParaRPr sz="3435">
              <a:solidFill>
                <a:srgbClr val="000000"/>
              </a:solidFill>
              <a:latin typeface="Aptos"/>
              <a:ea typeface="Aptos"/>
              <a:cs typeface="Aptos"/>
              <a:sym typeface="Aptos"/>
            </a:endParaRPr>
          </a:p>
          <a:p>
            <a:pPr indent="0" lvl="0" marL="0" rtl="0" algn="l">
              <a:spcBef>
                <a:spcPts val="1200"/>
              </a:spcBef>
              <a:spcAft>
                <a:spcPts val="1200"/>
              </a:spcAft>
              <a:buNone/>
            </a:pPr>
            <a:r>
              <a:t/>
            </a:r>
            <a:endParaRPr sz="3935">
              <a:solidFill>
                <a:srgbClr val="000000"/>
              </a:solidFill>
              <a:latin typeface="Aptos"/>
              <a:ea typeface="Aptos"/>
              <a:cs typeface="Aptos"/>
              <a:sym typeface="Apto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00675" y="180150"/>
            <a:ext cx="3772200" cy="40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Yönetimin gözden geçirmesine sunulan enerji performansı girdilerine ilişkin olarak Faaliyet planlarının durumu;</a:t>
            </a:r>
            <a:endParaRPr/>
          </a:p>
        </p:txBody>
      </p:sp>
      <p:sp>
        <p:nvSpPr>
          <p:cNvPr id="146" name="Google Shape;146;p26"/>
          <p:cNvSpPr txBox="1"/>
          <p:nvPr>
            <p:ph idx="1" type="body"/>
          </p:nvPr>
        </p:nvSpPr>
        <p:spPr>
          <a:xfrm>
            <a:off x="4327175" y="-100"/>
            <a:ext cx="4816800" cy="5143500"/>
          </a:xfrm>
          <a:prstGeom prst="rect">
            <a:avLst/>
          </a:prstGeom>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b="1" lang="tr" sz="3650">
                <a:solidFill>
                  <a:srgbClr val="000000"/>
                </a:solidFill>
                <a:latin typeface="Aptos"/>
                <a:ea typeface="Aptos"/>
                <a:cs typeface="Aptos"/>
                <a:sym typeface="Aptos"/>
              </a:rPr>
              <a:t>Enerji Tüketimini Düşürmeye Yönelik Faaliyetler;</a:t>
            </a:r>
            <a:endParaRPr b="1" sz="3650">
              <a:solidFill>
                <a:srgbClr val="000000"/>
              </a:solidFill>
              <a:latin typeface="Aptos"/>
              <a:ea typeface="Aptos"/>
              <a:cs typeface="Aptos"/>
              <a:sym typeface="Aptos"/>
            </a:endParaRPr>
          </a:p>
          <a:p>
            <a:pPr indent="0" lvl="0" marL="0" rtl="0" algn="l">
              <a:spcBef>
                <a:spcPts val="1200"/>
              </a:spcBef>
              <a:spcAft>
                <a:spcPts val="0"/>
              </a:spcAft>
              <a:buNone/>
            </a:pPr>
            <a:r>
              <a:rPr lang="tr" sz="3650">
                <a:solidFill>
                  <a:srgbClr val="000000"/>
                </a:solidFill>
                <a:latin typeface="Aptos"/>
                <a:ea typeface="Aptos"/>
                <a:cs typeface="Aptos"/>
                <a:sym typeface="Aptos"/>
              </a:rPr>
              <a:t>* Üniversitemiz Doğalgaz Kazanları, Isıtma Soğutma İç ve Dış Üniteleri, Aydınlatma Sistemi,Jeneratör, UPS vs. makine teçhizatın Periyodik bakımların zamanında yapılmasını sağlamak. </a:t>
            </a:r>
            <a:endParaRPr sz="3650">
              <a:solidFill>
                <a:srgbClr val="000000"/>
              </a:solidFill>
              <a:latin typeface="Aptos"/>
              <a:ea typeface="Aptos"/>
              <a:cs typeface="Aptos"/>
              <a:sym typeface="Aptos"/>
            </a:endParaRPr>
          </a:p>
          <a:p>
            <a:pPr indent="0" lvl="0" marL="0" rtl="0" algn="l">
              <a:spcBef>
                <a:spcPts val="1200"/>
              </a:spcBef>
              <a:spcAft>
                <a:spcPts val="0"/>
              </a:spcAft>
              <a:buNone/>
            </a:pPr>
            <a:r>
              <a:rPr lang="tr" sz="3650">
                <a:solidFill>
                  <a:srgbClr val="000000"/>
                </a:solidFill>
                <a:latin typeface="Aptos"/>
                <a:ea typeface="Aptos"/>
                <a:cs typeface="Aptos"/>
                <a:sym typeface="Aptos"/>
              </a:rPr>
              <a:t>* Enerji verimliliğini önemli ölçüde düşüren donanımların yeni sistemlerle değişimini sağlamak.(Led Dönüşüm,Verimliliği daha yüksek Elektrik Motorları vs.)</a:t>
            </a:r>
            <a:endParaRPr sz="3650">
              <a:solidFill>
                <a:srgbClr val="000000"/>
              </a:solidFill>
              <a:latin typeface="Aptos"/>
              <a:ea typeface="Aptos"/>
              <a:cs typeface="Aptos"/>
              <a:sym typeface="Aptos"/>
            </a:endParaRPr>
          </a:p>
          <a:p>
            <a:pPr indent="0" lvl="0" marL="0" rtl="0" algn="l">
              <a:spcBef>
                <a:spcPts val="1200"/>
              </a:spcBef>
              <a:spcAft>
                <a:spcPts val="0"/>
              </a:spcAft>
              <a:buNone/>
            </a:pPr>
            <a:r>
              <a:rPr lang="tr" sz="3650">
                <a:solidFill>
                  <a:srgbClr val="000000"/>
                </a:solidFill>
                <a:latin typeface="Aptos"/>
                <a:ea typeface="Aptos"/>
                <a:cs typeface="Aptos"/>
                <a:sym typeface="Aptos"/>
              </a:rPr>
              <a:t>*Satın alınacak ürün ve malzemelerde enerji verimliliğini sağlayanları tercih etmek (Yapılacak İmalat,Bakım Onarım ve Satın Alma İşlemlerinde Enerji Verimliliğine Dikkat Etmek bu hususa şartnamelerde yer vermek)</a:t>
            </a:r>
            <a:endParaRPr sz="3650">
              <a:solidFill>
                <a:srgbClr val="000000"/>
              </a:solidFill>
              <a:latin typeface="Aptos"/>
              <a:ea typeface="Aptos"/>
              <a:cs typeface="Aptos"/>
              <a:sym typeface="Aptos"/>
            </a:endParaRPr>
          </a:p>
          <a:p>
            <a:pPr indent="0" lvl="0" marL="0" rtl="0" algn="l">
              <a:spcBef>
                <a:spcPts val="1200"/>
              </a:spcBef>
              <a:spcAft>
                <a:spcPts val="0"/>
              </a:spcAft>
              <a:buNone/>
            </a:pPr>
            <a:r>
              <a:rPr lang="tr" sz="3650">
                <a:solidFill>
                  <a:srgbClr val="000000"/>
                </a:solidFill>
                <a:latin typeface="Aptos"/>
                <a:ea typeface="Aptos"/>
                <a:cs typeface="Aptos"/>
                <a:sym typeface="Aptos"/>
              </a:rPr>
              <a:t>*Enerji verimliliği ile ilgili kontrollerin zamanında gerçekleştirilmesini sağlamak.</a:t>
            </a:r>
            <a:endParaRPr sz="3650">
              <a:solidFill>
                <a:srgbClr val="000000"/>
              </a:solidFill>
              <a:latin typeface="Aptos"/>
              <a:ea typeface="Aptos"/>
              <a:cs typeface="Aptos"/>
              <a:sym typeface="Aptos"/>
            </a:endParaRPr>
          </a:p>
          <a:p>
            <a:pPr indent="0" lvl="0" marL="0" rtl="0" algn="l">
              <a:spcBef>
                <a:spcPts val="1200"/>
              </a:spcBef>
              <a:spcAft>
                <a:spcPts val="0"/>
              </a:spcAft>
              <a:buNone/>
            </a:pPr>
            <a:r>
              <a:rPr lang="tr" sz="3650">
                <a:solidFill>
                  <a:srgbClr val="000000"/>
                </a:solidFill>
                <a:latin typeface="Aptos"/>
                <a:ea typeface="Aptos"/>
                <a:cs typeface="Aptos"/>
                <a:sym typeface="Aptos"/>
              </a:rPr>
              <a:t>*Tüm araçların bakımının periyodik olarak yapılmasını sağlamak.</a:t>
            </a:r>
            <a:endParaRPr sz="3650">
              <a:solidFill>
                <a:srgbClr val="000000"/>
              </a:solidFill>
              <a:latin typeface="Aptos"/>
              <a:ea typeface="Aptos"/>
              <a:cs typeface="Aptos"/>
              <a:sym typeface="Aptos"/>
            </a:endParaRPr>
          </a:p>
          <a:p>
            <a:pPr indent="0" lvl="0" marL="0" rtl="0" algn="l">
              <a:spcBef>
                <a:spcPts val="1200"/>
              </a:spcBef>
              <a:spcAft>
                <a:spcPts val="0"/>
              </a:spcAft>
              <a:buNone/>
            </a:pPr>
            <a:r>
              <a:rPr lang="tr" sz="3650">
                <a:solidFill>
                  <a:srgbClr val="000000"/>
                </a:solidFill>
                <a:latin typeface="Aptos"/>
                <a:ea typeface="Aptos"/>
                <a:cs typeface="Aptos"/>
                <a:sym typeface="Aptos"/>
              </a:rPr>
              <a:t>*Emisyon muayenelerini düzenli yaptırmak</a:t>
            </a:r>
            <a:endParaRPr sz="3650">
              <a:solidFill>
                <a:srgbClr val="000000"/>
              </a:solidFill>
              <a:latin typeface="Aptos"/>
              <a:ea typeface="Aptos"/>
              <a:cs typeface="Aptos"/>
              <a:sym typeface="Aptos"/>
            </a:endParaRPr>
          </a:p>
          <a:p>
            <a:pPr indent="0" lvl="0" marL="0" rtl="0" algn="l">
              <a:spcBef>
                <a:spcPts val="1200"/>
              </a:spcBef>
              <a:spcAft>
                <a:spcPts val="0"/>
              </a:spcAft>
              <a:buNone/>
            </a:pPr>
            <a:r>
              <a:rPr lang="tr" sz="3650">
                <a:solidFill>
                  <a:srgbClr val="000000"/>
                </a:solidFill>
                <a:latin typeface="Aptos"/>
                <a:ea typeface="Aptos"/>
                <a:cs typeface="Aptos"/>
                <a:sym typeface="Aptos"/>
              </a:rPr>
              <a:t>*Araç kullananlara ekonomik sürüş teknikleri ile ilgili eğitimler vermek</a:t>
            </a:r>
            <a:endParaRPr sz="3650">
              <a:solidFill>
                <a:srgbClr val="000000"/>
              </a:solidFill>
              <a:latin typeface="Aptos"/>
              <a:ea typeface="Aptos"/>
              <a:cs typeface="Aptos"/>
              <a:sym typeface="Aptos"/>
            </a:endParaRPr>
          </a:p>
          <a:p>
            <a:pPr indent="0" lvl="0" marL="0" rtl="0" algn="l">
              <a:spcBef>
                <a:spcPts val="1200"/>
              </a:spcBef>
              <a:spcAft>
                <a:spcPts val="0"/>
              </a:spcAft>
              <a:buNone/>
            </a:pPr>
            <a:r>
              <a:t/>
            </a:r>
            <a:endParaRPr sz="3435">
              <a:solidFill>
                <a:srgbClr val="000000"/>
              </a:solidFill>
              <a:latin typeface="Aptos"/>
              <a:ea typeface="Aptos"/>
              <a:cs typeface="Aptos"/>
              <a:sym typeface="Aptos"/>
            </a:endParaRPr>
          </a:p>
          <a:p>
            <a:pPr indent="0" lvl="0" marL="0" rtl="0" algn="l">
              <a:spcBef>
                <a:spcPts val="1200"/>
              </a:spcBef>
              <a:spcAft>
                <a:spcPts val="1200"/>
              </a:spcAft>
              <a:buNone/>
            </a:pPr>
            <a:r>
              <a:t/>
            </a:r>
            <a:endParaRPr sz="3935">
              <a:solidFill>
                <a:srgbClr val="000000"/>
              </a:solidFill>
              <a:latin typeface="Aptos"/>
              <a:ea typeface="Aptos"/>
              <a:cs typeface="Aptos"/>
              <a:sym typeface="Apto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0" y="59725"/>
            <a:ext cx="4282800" cy="5083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Yönetimin gözden geçirmesi çıktıları, sürekli iyileşme fırsatlarına ilişkin kararları ve aşağıdakiler dâhil olmak üzere EnYS’deki tüm değişiklik ihtiyaçlarına ilişkin olarak; enerji performansını artırma fırsatları;</a:t>
            </a:r>
            <a:endParaRPr/>
          </a:p>
        </p:txBody>
      </p:sp>
      <p:sp>
        <p:nvSpPr>
          <p:cNvPr id="152" name="Google Shape;152;p27"/>
          <p:cNvSpPr txBox="1"/>
          <p:nvPr>
            <p:ph idx="1" type="body"/>
          </p:nvPr>
        </p:nvSpPr>
        <p:spPr>
          <a:xfrm>
            <a:off x="4327175" y="-100"/>
            <a:ext cx="4816800" cy="5143500"/>
          </a:xfrm>
          <a:prstGeom prst="rect">
            <a:avLst/>
          </a:prstGeom>
        </p:spPr>
        <p:txBody>
          <a:bodyPr anchorCtr="0" anchor="t" bIns="91425" lIns="91425" spcFirstLastPara="1" rIns="91425" wrap="square" tIns="91425">
            <a:normAutofit fontScale="55000"/>
          </a:bodyPr>
          <a:lstStyle/>
          <a:p>
            <a:pPr indent="0" lvl="0" marL="0" rtl="0" algn="l">
              <a:spcBef>
                <a:spcPts val="0"/>
              </a:spcBef>
              <a:spcAft>
                <a:spcPts val="0"/>
              </a:spcAft>
              <a:buNone/>
            </a:pPr>
            <a:r>
              <a:rPr lang="tr" sz="3650">
                <a:solidFill>
                  <a:srgbClr val="000000"/>
                </a:solidFill>
                <a:latin typeface="Aptos"/>
                <a:ea typeface="Aptos"/>
                <a:cs typeface="Aptos"/>
                <a:sym typeface="Aptos"/>
              </a:rPr>
              <a:t>EnYS’deki tüm değişiklik ihtiyaçlarına ilişkin olarak; enerji performansını artırma fırsatlarına ilişkin olarak;</a:t>
            </a:r>
            <a:endParaRPr sz="3650">
              <a:solidFill>
                <a:srgbClr val="000000"/>
              </a:solidFill>
              <a:latin typeface="Aptos"/>
              <a:ea typeface="Aptos"/>
              <a:cs typeface="Aptos"/>
              <a:sym typeface="Aptos"/>
            </a:endParaRPr>
          </a:p>
          <a:p>
            <a:pPr indent="0" lvl="0" marL="0" rtl="0" algn="l">
              <a:spcBef>
                <a:spcPts val="1200"/>
              </a:spcBef>
              <a:spcAft>
                <a:spcPts val="0"/>
              </a:spcAft>
              <a:buNone/>
            </a:pPr>
            <a:r>
              <a:rPr lang="tr" sz="3650">
                <a:solidFill>
                  <a:srgbClr val="000000"/>
                </a:solidFill>
                <a:latin typeface="Aptos"/>
                <a:ea typeface="Aptos"/>
                <a:cs typeface="Aptos"/>
                <a:sym typeface="Aptos"/>
              </a:rPr>
              <a:t>*Risk ve Fırsat Analizi Formunun Güncellenmesi</a:t>
            </a:r>
            <a:endParaRPr sz="3650">
              <a:solidFill>
                <a:srgbClr val="000000"/>
              </a:solidFill>
              <a:latin typeface="Aptos"/>
              <a:ea typeface="Aptos"/>
              <a:cs typeface="Aptos"/>
              <a:sym typeface="Aptos"/>
            </a:endParaRPr>
          </a:p>
          <a:p>
            <a:pPr indent="0" lvl="0" marL="0" rtl="0" algn="l">
              <a:spcBef>
                <a:spcPts val="1200"/>
              </a:spcBef>
              <a:spcAft>
                <a:spcPts val="0"/>
              </a:spcAft>
              <a:buNone/>
            </a:pPr>
            <a:r>
              <a:rPr lang="tr" sz="3650">
                <a:solidFill>
                  <a:srgbClr val="000000"/>
                </a:solidFill>
                <a:latin typeface="Aptos"/>
                <a:ea typeface="Aptos"/>
                <a:cs typeface="Aptos"/>
                <a:sym typeface="Aptos"/>
              </a:rPr>
              <a:t>*Birimlerden gelen Enerji Verimliliği Kontrol Listesinde belirtilen eylem gerektiren hususlarda çalışma yapılması</a:t>
            </a:r>
            <a:endParaRPr sz="3650">
              <a:solidFill>
                <a:srgbClr val="000000"/>
              </a:solidFill>
              <a:latin typeface="Aptos"/>
              <a:ea typeface="Aptos"/>
              <a:cs typeface="Aptos"/>
              <a:sym typeface="Aptos"/>
            </a:endParaRPr>
          </a:p>
          <a:p>
            <a:pPr indent="0" lvl="0" marL="0" rtl="0" algn="l">
              <a:spcBef>
                <a:spcPts val="1200"/>
              </a:spcBef>
              <a:spcAft>
                <a:spcPts val="0"/>
              </a:spcAft>
              <a:buNone/>
            </a:pPr>
            <a:r>
              <a:t/>
            </a:r>
            <a:endParaRPr sz="3650">
              <a:solidFill>
                <a:srgbClr val="000000"/>
              </a:solidFill>
              <a:latin typeface="Aptos"/>
              <a:ea typeface="Aptos"/>
              <a:cs typeface="Aptos"/>
              <a:sym typeface="Aptos"/>
            </a:endParaRPr>
          </a:p>
          <a:p>
            <a:pPr indent="0" lvl="0" marL="0" rtl="0" algn="l">
              <a:spcBef>
                <a:spcPts val="1200"/>
              </a:spcBef>
              <a:spcAft>
                <a:spcPts val="0"/>
              </a:spcAft>
              <a:buNone/>
            </a:pPr>
            <a:r>
              <a:t/>
            </a:r>
            <a:endParaRPr sz="3435">
              <a:solidFill>
                <a:srgbClr val="000000"/>
              </a:solidFill>
              <a:latin typeface="Aptos"/>
              <a:ea typeface="Aptos"/>
              <a:cs typeface="Aptos"/>
              <a:sym typeface="Aptos"/>
            </a:endParaRPr>
          </a:p>
          <a:p>
            <a:pPr indent="0" lvl="0" marL="0" rtl="0" algn="l">
              <a:spcBef>
                <a:spcPts val="1200"/>
              </a:spcBef>
              <a:spcAft>
                <a:spcPts val="1200"/>
              </a:spcAft>
              <a:buNone/>
            </a:pPr>
            <a:r>
              <a:t/>
            </a:r>
            <a:endParaRPr sz="3935">
              <a:solidFill>
                <a:srgbClr val="000000"/>
              </a:solidFill>
              <a:latin typeface="Aptos"/>
              <a:ea typeface="Aptos"/>
              <a:cs typeface="Aptos"/>
              <a:sym typeface="Apto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0" y="59725"/>
            <a:ext cx="4282800" cy="508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Yönetimin gözden geçirmesi çıktıları, sürekli iyileşme fırsatlarına ilişkin kararları ve aşağıdakiler dâhil olmak üzere EnYS’deki tüm değişiklik ihtiyaçlarına ilişkin olarak enerji politikası;</a:t>
            </a:r>
            <a:endParaRPr/>
          </a:p>
        </p:txBody>
      </p:sp>
      <p:sp>
        <p:nvSpPr>
          <p:cNvPr id="158" name="Google Shape;158;p28"/>
          <p:cNvSpPr txBox="1"/>
          <p:nvPr>
            <p:ph idx="1" type="body"/>
          </p:nvPr>
        </p:nvSpPr>
        <p:spPr>
          <a:xfrm>
            <a:off x="4327175" y="-100"/>
            <a:ext cx="4816800" cy="51435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tr" sz="4450">
                <a:solidFill>
                  <a:srgbClr val="000000"/>
                </a:solidFill>
                <a:latin typeface="Aptos"/>
                <a:ea typeface="Aptos"/>
                <a:cs typeface="Aptos"/>
                <a:sym typeface="Aptos"/>
              </a:rPr>
              <a:t>Abdullah Gül Üniversitesi olarak enerji yönetim sistemi politikamız:</a:t>
            </a:r>
            <a:endParaRPr b="1" sz="4450">
              <a:solidFill>
                <a:srgbClr val="000000"/>
              </a:solidFill>
              <a:latin typeface="Aptos"/>
              <a:ea typeface="Aptos"/>
              <a:cs typeface="Aptos"/>
              <a:sym typeface="Aptos"/>
            </a:endParaRPr>
          </a:p>
          <a:p>
            <a:pPr indent="0" lvl="0" marL="0" rtl="0" algn="l">
              <a:spcBef>
                <a:spcPts val="1200"/>
              </a:spcBef>
              <a:spcAft>
                <a:spcPts val="0"/>
              </a:spcAft>
              <a:buNone/>
            </a:pPr>
            <a:r>
              <a:rPr lang="tr" sz="4450">
                <a:solidFill>
                  <a:srgbClr val="000000"/>
                </a:solidFill>
                <a:latin typeface="Aptos"/>
                <a:ea typeface="Aptos"/>
                <a:cs typeface="Aptos"/>
                <a:sym typeface="Aptos"/>
              </a:rPr>
              <a:t>• TS EN ISO 50001:2018 standardı ile uyumlu Enerji Yönetim Sistemi kurulumu gerçekleştirmeyi, sürekliliğini sağlamayı ve iyileştirilmesini,</a:t>
            </a:r>
            <a:endParaRPr sz="4450">
              <a:solidFill>
                <a:srgbClr val="000000"/>
              </a:solidFill>
              <a:latin typeface="Aptos"/>
              <a:ea typeface="Aptos"/>
              <a:cs typeface="Aptos"/>
              <a:sym typeface="Aptos"/>
            </a:endParaRPr>
          </a:p>
          <a:p>
            <a:pPr indent="0" lvl="0" marL="0" rtl="0" algn="l">
              <a:spcBef>
                <a:spcPts val="1200"/>
              </a:spcBef>
              <a:spcAft>
                <a:spcPts val="0"/>
              </a:spcAft>
              <a:buNone/>
            </a:pPr>
            <a:r>
              <a:rPr lang="tr" sz="4450">
                <a:solidFill>
                  <a:srgbClr val="000000"/>
                </a:solidFill>
                <a:latin typeface="Aptos"/>
                <a:ea typeface="Aptos"/>
                <a:cs typeface="Aptos"/>
                <a:sym typeface="Aptos"/>
              </a:rPr>
              <a:t>• Enerji Yönetim Sistemimiz ile enerji yönetimi kapsamındaki faaliyetlerimizin TS EN ISO 50001:2018 standardına uygun yürütülmesini,</a:t>
            </a:r>
            <a:endParaRPr sz="4450">
              <a:solidFill>
                <a:srgbClr val="000000"/>
              </a:solidFill>
              <a:latin typeface="Aptos"/>
              <a:ea typeface="Aptos"/>
              <a:cs typeface="Aptos"/>
              <a:sym typeface="Aptos"/>
            </a:endParaRPr>
          </a:p>
          <a:p>
            <a:pPr indent="0" lvl="0" marL="0" rtl="0" algn="l">
              <a:spcBef>
                <a:spcPts val="1200"/>
              </a:spcBef>
              <a:spcAft>
                <a:spcPts val="0"/>
              </a:spcAft>
              <a:buNone/>
            </a:pPr>
            <a:r>
              <a:rPr lang="tr" sz="4450">
                <a:solidFill>
                  <a:srgbClr val="000000"/>
                </a:solidFill>
                <a:latin typeface="Aptos"/>
                <a:ea typeface="Aptos"/>
                <a:cs typeface="Aptos"/>
                <a:sym typeface="Aptos"/>
              </a:rPr>
              <a:t>• Üniversitemizde gerçekleştirilen tüm faaliyetlerde kullanılan enerjinin verimli kullanımını sağlamayı, bunun için hedefler oluşturmayı, sürekli gözden geçirmeyi ve iyileştirilmesinin sağlanmasını,</a:t>
            </a:r>
            <a:endParaRPr sz="4450">
              <a:solidFill>
                <a:srgbClr val="000000"/>
              </a:solidFill>
              <a:latin typeface="Aptos"/>
              <a:ea typeface="Aptos"/>
              <a:cs typeface="Aptos"/>
              <a:sym typeface="Aptos"/>
            </a:endParaRPr>
          </a:p>
          <a:p>
            <a:pPr indent="0" lvl="0" marL="0" rtl="0" algn="l">
              <a:spcBef>
                <a:spcPts val="1200"/>
              </a:spcBef>
              <a:spcAft>
                <a:spcPts val="0"/>
              </a:spcAft>
              <a:buNone/>
            </a:pPr>
            <a:r>
              <a:rPr lang="tr" sz="4450">
                <a:solidFill>
                  <a:srgbClr val="000000"/>
                </a:solidFill>
                <a:latin typeface="Aptos"/>
                <a:ea typeface="Aptos"/>
                <a:cs typeface="Aptos"/>
                <a:sym typeface="Aptos"/>
              </a:rPr>
              <a:t>• Üniversitemizin enerji hedef ve amaçlarının gerçekleştirilmesi için bilgi ve gerekli kaynakların varlığının sağlanmasını,</a:t>
            </a:r>
            <a:endParaRPr sz="4450">
              <a:solidFill>
                <a:srgbClr val="000000"/>
              </a:solidFill>
              <a:latin typeface="Aptos"/>
              <a:ea typeface="Aptos"/>
              <a:cs typeface="Aptos"/>
              <a:sym typeface="Aptos"/>
            </a:endParaRPr>
          </a:p>
          <a:p>
            <a:pPr indent="0" lvl="0" marL="0" rtl="0" algn="l">
              <a:spcBef>
                <a:spcPts val="1200"/>
              </a:spcBef>
              <a:spcAft>
                <a:spcPts val="0"/>
              </a:spcAft>
              <a:buNone/>
            </a:pPr>
            <a:r>
              <a:rPr lang="tr" sz="4450">
                <a:solidFill>
                  <a:srgbClr val="000000"/>
                </a:solidFill>
                <a:latin typeface="Aptos"/>
                <a:ea typeface="Aptos"/>
                <a:cs typeface="Aptos"/>
                <a:sym typeface="Aptos"/>
              </a:rPr>
              <a:t>• Enerji verimliliği, enerji kullanımı ve enerji tüketimine ilişkin uygulanabilir yasal şartları ve diğer şartları karşılayan,</a:t>
            </a:r>
            <a:endParaRPr sz="4450">
              <a:solidFill>
                <a:srgbClr val="000000"/>
              </a:solidFill>
              <a:latin typeface="Aptos"/>
              <a:ea typeface="Aptos"/>
              <a:cs typeface="Aptos"/>
              <a:sym typeface="Aptos"/>
            </a:endParaRPr>
          </a:p>
          <a:p>
            <a:pPr indent="0" lvl="0" marL="0" rtl="0" algn="l">
              <a:spcBef>
                <a:spcPts val="1200"/>
              </a:spcBef>
              <a:spcAft>
                <a:spcPts val="0"/>
              </a:spcAft>
              <a:buNone/>
            </a:pPr>
            <a:r>
              <a:rPr lang="tr" sz="4450">
                <a:solidFill>
                  <a:srgbClr val="000000"/>
                </a:solidFill>
                <a:latin typeface="Aptos"/>
                <a:ea typeface="Aptos"/>
                <a:cs typeface="Aptos"/>
                <a:sym typeface="Aptos"/>
              </a:rPr>
              <a:t>• Enerji performansının ve EnYS’nin sürekli iyileştirilmesini sağlayan,</a:t>
            </a:r>
            <a:endParaRPr sz="4450">
              <a:solidFill>
                <a:srgbClr val="000000"/>
              </a:solidFill>
              <a:latin typeface="Aptos"/>
              <a:ea typeface="Aptos"/>
              <a:cs typeface="Aptos"/>
              <a:sym typeface="Aptos"/>
            </a:endParaRPr>
          </a:p>
          <a:p>
            <a:pPr indent="0" lvl="0" marL="0" rtl="0" algn="l">
              <a:spcBef>
                <a:spcPts val="1200"/>
              </a:spcBef>
              <a:spcAft>
                <a:spcPts val="0"/>
              </a:spcAft>
              <a:buNone/>
            </a:pPr>
            <a:r>
              <a:rPr lang="tr" sz="4450">
                <a:solidFill>
                  <a:srgbClr val="000000"/>
                </a:solidFill>
                <a:latin typeface="Aptos"/>
                <a:ea typeface="Aptos"/>
                <a:cs typeface="Aptos"/>
                <a:sym typeface="Aptos"/>
              </a:rPr>
              <a:t>• Enerji performansını etkileyen, enerji bakımından verimli ürün ve hizmetlerin tedarik edilmesini destekleyen,</a:t>
            </a:r>
            <a:endParaRPr sz="4450">
              <a:solidFill>
                <a:srgbClr val="000000"/>
              </a:solidFill>
              <a:latin typeface="Aptos"/>
              <a:ea typeface="Aptos"/>
              <a:cs typeface="Aptos"/>
              <a:sym typeface="Aptos"/>
            </a:endParaRPr>
          </a:p>
          <a:p>
            <a:pPr indent="0" lvl="0" marL="0" rtl="0" algn="l">
              <a:spcBef>
                <a:spcPts val="1200"/>
              </a:spcBef>
              <a:spcAft>
                <a:spcPts val="0"/>
              </a:spcAft>
              <a:buNone/>
            </a:pPr>
            <a:r>
              <a:rPr lang="tr" sz="4450">
                <a:solidFill>
                  <a:srgbClr val="000000"/>
                </a:solidFill>
                <a:latin typeface="Aptos"/>
                <a:ea typeface="Aptos"/>
                <a:cs typeface="Aptos"/>
                <a:sym typeface="Aptos"/>
              </a:rPr>
              <a:t>• Eğitim binalarımızın oluşturulmasında enerji performansının iyileştirilmesini dikkate alan tasarım faaliyetlerini desteklemeyi taahhüt eder, enerji politikamız olarak ilan ederiz.</a:t>
            </a:r>
            <a:endParaRPr sz="4450">
              <a:solidFill>
                <a:srgbClr val="000000"/>
              </a:solidFill>
              <a:latin typeface="Aptos"/>
              <a:ea typeface="Aptos"/>
              <a:cs typeface="Aptos"/>
              <a:sym typeface="Aptos"/>
            </a:endParaRPr>
          </a:p>
          <a:p>
            <a:pPr indent="0" lvl="0" marL="0" rtl="0" algn="l">
              <a:spcBef>
                <a:spcPts val="1200"/>
              </a:spcBef>
              <a:spcAft>
                <a:spcPts val="0"/>
              </a:spcAft>
              <a:buNone/>
            </a:pPr>
            <a:r>
              <a:rPr lang="tr" sz="4450">
                <a:solidFill>
                  <a:srgbClr val="000000"/>
                </a:solidFill>
                <a:latin typeface="Aptos"/>
                <a:ea typeface="Aptos"/>
                <a:cs typeface="Aptos"/>
                <a:sym typeface="Aptos"/>
              </a:rPr>
              <a:t>*** Enerji Yönetim Sistemi politikasında herhangi bir revizyona gidilmemiştir.</a:t>
            </a:r>
            <a:endParaRPr sz="4450">
              <a:solidFill>
                <a:srgbClr val="000000"/>
              </a:solidFill>
              <a:latin typeface="Aptos"/>
              <a:ea typeface="Aptos"/>
              <a:cs typeface="Aptos"/>
              <a:sym typeface="Aptos"/>
            </a:endParaRPr>
          </a:p>
          <a:p>
            <a:pPr indent="0" lvl="0" marL="0" rtl="0" algn="l">
              <a:spcBef>
                <a:spcPts val="1200"/>
              </a:spcBef>
              <a:spcAft>
                <a:spcPts val="0"/>
              </a:spcAft>
              <a:buNone/>
            </a:pPr>
            <a:r>
              <a:t/>
            </a:r>
            <a:endParaRPr sz="3650">
              <a:solidFill>
                <a:srgbClr val="000000"/>
              </a:solidFill>
              <a:latin typeface="Aptos"/>
              <a:ea typeface="Aptos"/>
              <a:cs typeface="Aptos"/>
              <a:sym typeface="Aptos"/>
            </a:endParaRPr>
          </a:p>
          <a:p>
            <a:pPr indent="0" lvl="0" marL="0" rtl="0" algn="l">
              <a:spcBef>
                <a:spcPts val="1200"/>
              </a:spcBef>
              <a:spcAft>
                <a:spcPts val="0"/>
              </a:spcAft>
              <a:buNone/>
            </a:pPr>
            <a:r>
              <a:t/>
            </a:r>
            <a:endParaRPr sz="3650">
              <a:solidFill>
                <a:srgbClr val="000000"/>
              </a:solidFill>
              <a:latin typeface="Aptos"/>
              <a:ea typeface="Aptos"/>
              <a:cs typeface="Aptos"/>
              <a:sym typeface="Aptos"/>
            </a:endParaRPr>
          </a:p>
          <a:p>
            <a:pPr indent="0" lvl="0" marL="0" rtl="0" algn="l">
              <a:spcBef>
                <a:spcPts val="1200"/>
              </a:spcBef>
              <a:spcAft>
                <a:spcPts val="0"/>
              </a:spcAft>
              <a:buNone/>
            </a:pPr>
            <a:r>
              <a:t/>
            </a:r>
            <a:endParaRPr sz="3435">
              <a:solidFill>
                <a:srgbClr val="000000"/>
              </a:solidFill>
              <a:latin typeface="Aptos"/>
              <a:ea typeface="Aptos"/>
              <a:cs typeface="Aptos"/>
              <a:sym typeface="Aptos"/>
            </a:endParaRPr>
          </a:p>
          <a:p>
            <a:pPr indent="0" lvl="0" marL="0" rtl="0" algn="l">
              <a:spcBef>
                <a:spcPts val="1200"/>
              </a:spcBef>
              <a:spcAft>
                <a:spcPts val="1200"/>
              </a:spcAft>
              <a:buNone/>
            </a:pPr>
            <a:r>
              <a:t/>
            </a:r>
            <a:endParaRPr sz="3935">
              <a:solidFill>
                <a:srgbClr val="000000"/>
              </a:solidFill>
              <a:latin typeface="Aptos"/>
              <a:ea typeface="Aptos"/>
              <a:cs typeface="Aptos"/>
              <a:sym typeface="Apto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0" y="59725"/>
            <a:ext cx="4282800" cy="508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tr" sz="2420"/>
              <a:t>Yönetimin gözden geçirmesi çıktıları, sürekli iyileşme fırsatlarına ilişkin kararları ve aşağıdakiler dâhil olmak üzere EnYS’deki tüm değişiklik ihtiyaçlarına ilişkin olarak; amaçlar, enerji hedefleri, faaliyet planları veya diğer EnYS unsurlar ile tutturulamamışsa yapılacak faaliyetler;</a:t>
            </a:r>
            <a:endParaRPr sz="2420"/>
          </a:p>
        </p:txBody>
      </p:sp>
      <p:sp>
        <p:nvSpPr>
          <p:cNvPr id="164" name="Google Shape;164;p29"/>
          <p:cNvSpPr txBox="1"/>
          <p:nvPr>
            <p:ph idx="1" type="body"/>
          </p:nvPr>
        </p:nvSpPr>
        <p:spPr>
          <a:xfrm>
            <a:off x="4327175" y="-100"/>
            <a:ext cx="4816800" cy="5143500"/>
          </a:xfrm>
          <a:prstGeom prst="rect">
            <a:avLst/>
          </a:prstGeom>
        </p:spPr>
        <p:txBody>
          <a:bodyPr anchorCtr="0" anchor="t" bIns="91425" lIns="91425" spcFirstLastPara="1" rIns="91425" wrap="square" tIns="91425">
            <a:normAutofit fontScale="25000" lnSpcReduction="20000"/>
          </a:bodyPr>
          <a:lstStyle/>
          <a:p>
            <a:pPr indent="0" lvl="0" marL="0" rtl="0" algn="just">
              <a:spcBef>
                <a:spcPts val="0"/>
              </a:spcBef>
              <a:spcAft>
                <a:spcPts val="0"/>
              </a:spcAft>
              <a:buNone/>
            </a:pPr>
            <a:r>
              <a:rPr lang="tr" sz="5400">
                <a:solidFill>
                  <a:srgbClr val="000000"/>
                </a:solidFill>
                <a:latin typeface="Aptos"/>
                <a:ea typeface="Aptos"/>
                <a:cs typeface="Aptos"/>
                <a:sym typeface="Aptos"/>
              </a:rPr>
              <a:t>5627 sayılı Enerji Verimliliği Kanunu’na göre enerji yöneticisi </a:t>
            </a:r>
            <a:r>
              <a:rPr lang="tr" sz="5400">
                <a:solidFill>
                  <a:srgbClr val="000000"/>
                </a:solidFill>
                <a:latin typeface="Aptos"/>
                <a:ea typeface="Aptos"/>
                <a:cs typeface="Aptos"/>
                <a:sym typeface="Aptos"/>
              </a:rPr>
              <a:t>görevlendirmekle</a:t>
            </a:r>
            <a:r>
              <a:rPr lang="tr" sz="5400">
                <a:solidFill>
                  <a:srgbClr val="000000"/>
                </a:solidFill>
                <a:latin typeface="Aptos"/>
                <a:ea typeface="Aptos"/>
                <a:cs typeface="Aptos"/>
                <a:sym typeface="Aptos"/>
              </a:rPr>
              <a:t> yükümlü olan (yıllık toplam enerji tüketimi 250 TEP ve üzeri veya toplam inşaat alanı 10.000 m2 ve üzeri) kamu binaları için 04/11/2023 tarih ve 2023/15 sayılı Cumhurbaşkanı Genelgesi uyarınca 2030 yılı sonuna kadar asgari %30 enerji tasarrufu hedef olarak belirlenmiştir.</a:t>
            </a:r>
            <a:endParaRPr sz="5400">
              <a:solidFill>
                <a:srgbClr val="000000"/>
              </a:solidFill>
              <a:latin typeface="Aptos"/>
              <a:ea typeface="Aptos"/>
              <a:cs typeface="Aptos"/>
              <a:sym typeface="Aptos"/>
            </a:endParaRPr>
          </a:p>
          <a:p>
            <a:pPr indent="0" lvl="0" marL="0" rtl="0" algn="just">
              <a:spcBef>
                <a:spcPts val="1200"/>
              </a:spcBef>
              <a:spcAft>
                <a:spcPts val="0"/>
              </a:spcAft>
              <a:buNone/>
            </a:pPr>
            <a:r>
              <a:rPr lang="tr" sz="5400">
                <a:solidFill>
                  <a:srgbClr val="000000"/>
                </a:solidFill>
                <a:latin typeface="Aptos"/>
                <a:ea typeface="Aptos"/>
                <a:cs typeface="Aptos"/>
                <a:sym typeface="Aptos"/>
              </a:rPr>
              <a:t>Kamu Binalarında Tasarruf Hedefi Ve Uygulama Rehberi kapsamındaki kamu binaları tarafından 2016, 2017 ve 2018 yıllarına ait TEP cinsinden enerji tüketimlerinin aritmetik ortalaması alınarak referans tüketim hesaplanır. Bir yerleşke (üniversite kampüsü, hastane yerleşkesi vb.) içerisinde aynı kuruma ait birden fazla bina olması durumunda yerleşke içerisindeki binaların toplam inşaat alanı ve toplam enerji tüketimi dikkate alınır. Tüketim verilerinin eksik olması ya da güvenilir olmaması durumunda 2016, 2017 veya 2018 yıllarından verileri eksiksiz ve güvenilir olan yıl veya yılların aritmetik ortalaması referans alınır. Referans Tüketim değeri olarak 2019/18 sayılı Genelge kapsamında Bakanlığa bildirilen referans tüketim değerleri kabul edilecektir. Bakanlığa daha önce referans enerji tüketimleri bildirilmeyen binaların 2024 yılı Mart ayı sonuna kadar bildirimleri tamamlanır.</a:t>
            </a:r>
            <a:endParaRPr sz="5400">
              <a:solidFill>
                <a:srgbClr val="000000"/>
              </a:solidFill>
              <a:latin typeface="Aptos"/>
              <a:ea typeface="Aptos"/>
              <a:cs typeface="Aptos"/>
              <a:sym typeface="Aptos"/>
            </a:endParaRPr>
          </a:p>
          <a:p>
            <a:pPr indent="0" lvl="0" marL="0" rtl="0" algn="l">
              <a:spcBef>
                <a:spcPts val="1200"/>
              </a:spcBef>
              <a:spcAft>
                <a:spcPts val="0"/>
              </a:spcAft>
              <a:buNone/>
            </a:pPr>
            <a:r>
              <a:t/>
            </a:r>
            <a:endParaRPr sz="4450">
              <a:solidFill>
                <a:srgbClr val="000000"/>
              </a:solidFill>
              <a:latin typeface="Aptos"/>
              <a:ea typeface="Aptos"/>
              <a:cs typeface="Aptos"/>
              <a:sym typeface="Aptos"/>
            </a:endParaRPr>
          </a:p>
          <a:p>
            <a:pPr indent="0" lvl="0" marL="0" rtl="0" algn="l">
              <a:spcBef>
                <a:spcPts val="1200"/>
              </a:spcBef>
              <a:spcAft>
                <a:spcPts val="0"/>
              </a:spcAft>
              <a:buNone/>
            </a:pPr>
            <a:r>
              <a:t/>
            </a:r>
            <a:endParaRPr sz="3650">
              <a:solidFill>
                <a:srgbClr val="000000"/>
              </a:solidFill>
              <a:latin typeface="Aptos"/>
              <a:ea typeface="Aptos"/>
              <a:cs typeface="Aptos"/>
              <a:sym typeface="Aptos"/>
            </a:endParaRPr>
          </a:p>
          <a:p>
            <a:pPr indent="0" lvl="0" marL="0" rtl="0" algn="l">
              <a:spcBef>
                <a:spcPts val="1200"/>
              </a:spcBef>
              <a:spcAft>
                <a:spcPts val="0"/>
              </a:spcAft>
              <a:buNone/>
            </a:pPr>
            <a:r>
              <a:t/>
            </a:r>
            <a:endParaRPr sz="3650">
              <a:solidFill>
                <a:srgbClr val="000000"/>
              </a:solidFill>
              <a:latin typeface="Aptos"/>
              <a:ea typeface="Aptos"/>
              <a:cs typeface="Aptos"/>
              <a:sym typeface="Aptos"/>
            </a:endParaRPr>
          </a:p>
          <a:p>
            <a:pPr indent="0" lvl="0" marL="0" rtl="0" algn="l">
              <a:spcBef>
                <a:spcPts val="1200"/>
              </a:spcBef>
              <a:spcAft>
                <a:spcPts val="0"/>
              </a:spcAft>
              <a:buNone/>
            </a:pPr>
            <a:r>
              <a:t/>
            </a:r>
            <a:endParaRPr sz="3435">
              <a:solidFill>
                <a:srgbClr val="000000"/>
              </a:solidFill>
              <a:latin typeface="Aptos"/>
              <a:ea typeface="Aptos"/>
              <a:cs typeface="Aptos"/>
              <a:sym typeface="Aptos"/>
            </a:endParaRPr>
          </a:p>
          <a:p>
            <a:pPr indent="0" lvl="0" marL="0" rtl="0" algn="l">
              <a:spcBef>
                <a:spcPts val="1200"/>
              </a:spcBef>
              <a:spcAft>
                <a:spcPts val="1200"/>
              </a:spcAft>
              <a:buNone/>
            </a:pPr>
            <a:r>
              <a:t/>
            </a:r>
            <a:endParaRPr sz="3935">
              <a:solidFill>
                <a:srgbClr val="000000"/>
              </a:solidFill>
              <a:latin typeface="Aptos"/>
              <a:ea typeface="Aptos"/>
              <a:cs typeface="Aptos"/>
              <a:sym typeface="Apto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txBox="1"/>
          <p:nvPr>
            <p:ph type="title"/>
          </p:nvPr>
        </p:nvSpPr>
        <p:spPr>
          <a:xfrm>
            <a:off x="0" y="59725"/>
            <a:ext cx="4282800" cy="508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tr" sz="2420"/>
              <a:t>Yönetimin gözden geçirmesi çıktıları, sürekli iyileşme fırsatlarına ilişkin kararları ve aşağıdakiler dâhil olmak üzere EnYS’deki tüm değişiklik ihtiyaçlarına ilişkin olarak; amaçlar, enerji hedefleri, faaliyet planları veya diğer EnYS unsurlar ile tutturulamamışsa yapılacak faaliyetler;</a:t>
            </a:r>
            <a:endParaRPr sz="2420"/>
          </a:p>
        </p:txBody>
      </p:sp>
      <p:sp>
        <p:nvSpPr>
          <p:cNvPr id="170" name="Google Shape;170;p30"/>
          <p:cNvSpPr txBox="1"/>
          <p:nvPr>
            <p:ph idx="1" type="body"/>
          </p:nvPr>
        </p:nvSpPr>
        <p:spPr>
          <a:xfrm>
            <a:off x="4327175" y="-100"/>
            <a:ext cx="4816800" cy="5143500"/>
          </a:xfrm>
          <a:prstGeom prst="rect">
            <a:avLst/>
          </a:prstGeom>
        </p:spPr>
        <p:txBody>
          <a:bodyPr anchorCtr="0" anchor="t" bIns="91425" lIns="91425" spcFirstLastPara="1" rIns="91425" wrap="square" tIns="91425">
            <a:normAutofit fontScale="25000"/>
          </a:bodyPr>
          <a:lstStyle/>
          <a:p>
            <a:pPr indent="0" lvl="0" marL="0" rtl="0" algn="just">
              <a:spcBef>
                <a:spcPts val="0"/>
              </a:spcBef>
              <a:spcAft>
                <a:spcPts val="0"/>
              </a:spcAft>
              <a:buNone/>
            </a:pPr>
            <a:r>
              <a:rPr lang="tr" sz="6200">
                <a:solidFill>
                  <a:srgbClr val="000000"/>
                </a:solidFill>
                <a:latin typeface="Aptos"/>
                <a:ea typeface="Aptos"/>
                <a:cs typeface="Aptos"/>
                <a:sym typeface="Aptos"/>
              </a:rPr>
              <a:t>***Üniversitemizin 2030 yılında asgari %30 enerji tasarrufu hedefini yakalayabilmesi için ENERJİ YÖNETİM SİSTEMİ ENERJİ HEDEFLERİ VE AKSİYON PLANI (2023-2024)'nda </a:t>
            </a:r>
            <a:r>
              <a:rPr lang="tr" sz="6200">
                <a:solidFill>
                  <a:srgbClr val="000000"/>
                </a:solidFill>
                <a:latin typeface="Aptos"/>
                <a:ea typeface="Aptos"/>
                <a:cs typeface="Aptos"/>
                <a:sym typeface="Aptos"/>
              </a:rPr>
              <a:t>her yıl</a:t>
            </a:r>
            <a:r>
              <a:rPr lang="tr" sz="6200">
                <a:solidFill>
                  <a:srgbClr val="000000"/>
                </a:solidFill>
                <a:latin typeface="Aptos"/>
                <a:ea typeface="Aptos"/>
                <a:cs typeface="Aptos"/>
                <a:sym typeface="Aptos"/>
              </a:rPr>
              <a:t> bir önceki yılın;</a:t>
            </a:r>
            <a:endParaRPr sz="6200">
              <a:solidFill>
                <a:srgbClr val="000000"/>
              </a:solidFill>
              <a:latin typeface="Aptos"/>
              <a:ea typeface="Aptos"/>
              <a:cs typeface="Aptos"/>
              <a:sym typeface="Aptos"/>
            </a:endParaRPr>
          </a:p>
          <a:p>
            <a:pPr indent="0" lvl="0" marL="0" rtl="0" algn="just">
              <a:spcBef>
                <a:spcPts val="1200"/>
              </a:spcBef>
              <a:spcAft>
                <a:spcPts val="0"/>
              </a:spcAft>
              <a:buNone/>
            </a:pPr>
            <a:r>
              <a:rPr lang="tr" sz="6200">
                <a:solidFill>
                  <a:srgbClr val="000000"/>
                </a:solidFill>
                <a:latin typeface="Aptos"/>
                <a:ea typeface="Aptos"/>
                <a:cs typeface="Aptos"/>
                <a:sym typeface="Aptos"/>
              </a:rPr>
              <a:t>-elektrik ve doğalgaz tüketimine göre %4</a:t>
            </a:r>
            <a:endParaRPr sz="6200">
              <a:solidFill>
                <a:srgbClr val="000000"/>
              </a:solidFill>
              <a:latin typeface="Aptos"/>
              <a:ea typeface="Aptos"/>
              <a:cs typeface="Aptos"/>
              <a:sym typeface="Aptos"/>
            </a:endParaRPr>
          </a:p>
          <a:p>
            <a:pPr indent="0" lvl="0" marL="0" rtl="0" algn="just">
              <a:spcBef>
                <a:spcPts val="1200"/>
              </a:spcBef>
              <a:spcAft>
                <a:spcPts val="0"/>
              </a:spcAft>
              <a:buNone/>
            </a:pPr>
            <a:r>
              <a:rPr lang="tr" sz="6200">
                <a:solidFill>
                  <a:srgbClr val="000000"/>
                </a:solidFill>
                <a:latin typeface="Aptos"/>
                <a:ea typeface="Aptos"/>
                <a:cs typeface="Aptos"/>
                <a:sym typeface="Aptos"/>
              </a:rPr>
              <a:t>-hizmet araçları ve çim makinaları yakıt tüketimi %2 </a:t>
            </a:r>
            <a:endParaRPr sz="6200">
              <a:solidFill>
                <a:srgbClr val="000000"/>
              </a:solidFill>
              <a:latin typeface="Aptos"/>
              <a:ea typeface="Aptos"/>
              <a:cs typeface="Aptos"/>
              <a:sym typeface="Aptos"/>
            </a:endParaRPr>
          </a:p>
          <a:p>
            <a:pPr indent="0" lvl="0" marL="0" rtl="0" algn="just">
              <a:spcBef>
                <a:spcPts val="1200"/>
              </a:spcBef>
              <a:spcAft>
                <a:spcPts val="0"/>
              </a:spcAft>
              <a:buNone/>
            </a:pPr>
            <a:r>
              <a:rPr lang="tr" sz="6200">
                <a:solidFill>
                  <a:srgbClr val="000000"/>
                </a:solidFill>
                <a:latin typeface="Aptos"/>
                <a:ea typeface="Aptos"/>
                <a:cs typeface="Aptos"/>
                <a:sym typeface="Aptos"/>
              </a:rPr>
              <a:t>tasarruf hedefi belirlenmesine ve buna ilişkin faaliyetlerin takip edilmesine karar verilmiştir.</a:t>
            </a:r>
            <a:endParaRPr sz="6200">
              <a:solidFill>
                <a:srgbClr val="000000"/>
              </a:solidFill>
              <a:latin typeface="Aptos"/>
              <a:ea typeface="Aptos"/>
              <a:cs typeface="Aptos"/>
              <a:sym typeface="Aptos"/>
            </a:endParaRPr>
          </a:p>
          <a:p>
            <a:pPr indent="0" lvl="0" marL="0" rtl="0" algn="just">
              <a:spcBef>
                <a:spcPts val="1200"/>
              </a:spcBef>
              <a:spcAft>
                <a:spcPts val="0"/>
              </a:spcAft>
              <a:buNone/>
            </a:pPr>
            <a:r>
              <a:t/>
            </a:r>
            <a:endParaRPr sz="5400">
              <a:solidFill>
                <a:srgbClr val="000000"/>
              </a:solidFill>
              <a:latin typeface="Aptos"/>
              <a:ea typeface="Aptos"/>
              <a:cs typeface="Aptos"/>
              <a:sym typeface="Aptos"/>
            </a:endParaRPr>
          </a:p>
          <a:p>
            <a:pPr indent="0" lvl="0" marL="0" rtl="0" algn="l">
              <a:spcBef>
                <a:spcPts val="1200"/>
              </a:spcBef>
              <a:spcAft>
                <a:spcPts val="0"/>
              </a:spcAft>
              <a:buNone/>
            </a:pPr>
            <a:r>
              <a:t/>
            </a:r>
            <a:endParaRPr sz="4450">
              <a:solidFill>
                <a:srgbClr val="000000"/>
              </a:solidFill>
              <a:latin typeface="Aptos"/>
              <a:ea typeface="Aptos"/>
              <a:cs typeface="Aptos"/>
              <a:sym typeface="Aptos"/>
            </a:endParaRPr>
          </a:p>
          <a:p>
            <a:pPr indent="0" lvl="0" marL="0" rtl="0" algn="l">
              <a:spcBef>
                <a:spcPts val="1200"/>
              </a:spcBef>
              <a:spcAft>
                <a:spcPts val="0"/>
              </a:spcAft>
              <a:buNone/>
            </a:pPr>
            <a:r>
              <a:t/>
            </a:r>
            <a:endParaRPr sz="3650">
              <a:solidFill>
                <a:srgbClr val="000000"/>
              </a:solidFill>
              <a:latin typeface="Aptos"/>
              <a:ea typeface="Aptos"/>
              <a:cs typeface="Aptos"/>
              <a:sym typeface="Aptos"/>
            </a:endParaRPr>
          </a:p>
          <a:p>
            <a:pPr indent="0" lvl="0" marL="0" rtl="0" algn="l">
              <a:spcBef>
                <a:spcPts val="1200"/>
              </a:spcBef>
              <a:spcAft>
                <a:spcPts val="0"/>
              </a:spcAft>
              <a:buNone/>
            </a:pPr>
            <a:r>
              <a:t/>
            </a:r>
            <a:endParaRPr sz="3650">
              <a:solidFill>
                <a:srgbClr val="000000"/>
              </a:solidFill>
              <a:latin typeface="Aptos"/>
              <a:ea typeface="Aptos"/>
              <a:cs typeface="Aptos"/>
              <a:sym typeface="Aptos"/>
            </a:endParaRPr>
          </a:p>
          <a:p>
            <a:pPr indent="0" lvl="0" marL="0" rtl="0" algn="l">
              <a:spcBef>
                <a:spcPts val="1200"/>
              </a:spcBef>
              <a:spcAft>
                <a:spcPts val="0"/>
              </a:spcAft>
              <a:buNone/>
            </a:pPr>
            <a:r>
              <a:t/>
            </a:r>
            <a:endParaRPr sz="3435">
              <a:solidFill>
                <a:srgbClr val="000000"/>
              </a:solidFill>
              <a:latin typeface="Aptos"/>
              <a:ea typeface="Aptos"/>
              <a:cs typeface="Aptos"/>
              <a:sym typeface="Aptos"/>
            </a:endParaRPr>
          </a:p>
          <a:p>
            <a:pPr indent="0" lvl="0" marL="0" rtl="0" algn="l">
              <a:spcBef>
                <a:spcPts val="1200"/>
              </a:spcBef>
              <a:spcAft>
                <a:spcPts val="1200"/>
              </a:spcAft>
              <a:buNone/>
            </a:pPr>
            <a:r>
              <a:t/>
            </a:r>
            <a:endParaRPr sz="3935">
              <a:solidFill>
                <a:srgbClr val="000000"/>
              </a:solidFill>
              <a:latin typeface="Aptos"/>
              <a:ea typeface="Aptos"/>
              <a:cs typeface="Aptos"/>
              <a:sym typeface="Apto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1"/>
          <p:cNvSpPr txBox="1"/>
          <p:nvPr>
            <p:ph type="title"/>
          </p:nvPr>
        </p:nvSpPr>
        <p:spPr>
          <a:xfrm>
            <a:off x="0" y="59725"/>
            <a:ext cx="4282800" cy="508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tr" sz="2420"/>
              <a:t>Yönetimin gözden geçirmesi çıktıları, sürekli iyileşme fırsatlarına ilişkin kararları ve aşağıdakiler dâhil olmak üzere EnYS’deki tüm değişiklik ihtiyaçlarına ilişkin olarak; kaynakların tahsisi;</a:t>
            </a:r>
            <a:endParaRPr sz="2420"/>
          </a:p>
        </p:txBody>
      </p:sp>
      <p:sp>
        <p:nvSpPr>
          <p:cNvPr id="176" name="Google Shape;176;p31"/>
          <p:cNvSpPr txBox="1"/>
          <p:nvPr>
            <p:ph idx="1" type="body"/>
          </p:nvPr>
        </p:nvSpPr>
        <p:spPr>
          <a:xfrm>
            <a:off x="4327175" y="-100"/>
            <a:ext cx="4816800" cy="5143500"/>
          </a:xfrm>
          <a:prstGeom prst="rect">
            <a:avLst/>
          </a:prstGeom>
        </p:spPr>
        <p:txBody>
          <a:bodyPr anchorCtr="0" anchor="t" bIns="91425" lIns="91425" spcFirstLastPara="1" rIns="91425" wrap="square" tIns="91425">
            <a:normAutofit fontScale="25000" lnSpcReduction="20000"/>
          </a:bodyPr>
          <a:lstStyle/>
          <a:p>
            <a:pPr indent="-327025" lvl="0" marL="457200" rtl="0" algn="l">
              <a:lnSpc>
                <a:spcPct val="100000"/>
              </a:lnSpc>
              <a:spcBef>
                <a:spcPts val="0"/>
              </a:spcBef>
              <a:spcAft>
                <a:spcPts val="0"/>
              </a:spcAft>
              <a:buClr>
                <a:srgbClr val="000000"/>
              </a:buClr>
              <a:buSzPct val="100000"/>
              <a:buFont typeface="Aptos"/>
              <a:buChar char="●"/>
            </a:pPr>
            <a:r>
              <a:rPr lang="tr" sz="6200">
                <a:solidFill>
                  <a:srgbClr val="000000"/>
                </a:solidFill>
                <a:latin typeface="Aptos"/>
                <a:ea typeface="Aptos"/>
                <a:cs typeface="Aptos"/>
                <a:sym typeface="Aptos"/>
              </a:rPr>
              <a:t>Üniversitemiz hizmet binalarının elektrik tüketimlerinin ölçülmesi amacıyla bina girişlerine enerji analizörleri bulunmaktadır.</a:t>
            </a:r>
            <a:endParaRPr sz="6200">
              <a:solidFill>
                <a:srgbClr val="000000"/>
              </a:solidFill>
              <a:latin typeface="Aptos"/>
              <a:ea typeface="Aptos"/>
              <a:cs typeface="Aptos"/>
              <a:sym typeface="Aptos"/>
            </a:endParaRPr>
          </a:p>
          <a:p>
            <a:pPr indent="0" lvl="0" marL="914400" rtl="0" algn="l">
              <a:lnSpc>
                <a:spcPct val="100000"/>
              </a:lnSpc>
              <a:spcBef>
                <a:spcPts val="600"/>
              </a:spcBef>
              <a:spcAft>
                <a:spcPts val="0"/>
              </a:spcAft>
              <a:buNone/>
            </a:pPr>
            <a:r>
              <a:t/>
            </a:r>
            <a:endParaRPr sz="6200">
              <a:solidFill>
                <a:srgbClr val="000000"/>
              </a:solidFill>
              <a:latin typeface="Aptos"/>
              <a:ea typeface="Aptos"/>
              <a:cs typeface="Aptos"/>
              <a:sym typeface="Aptos"/>
            </a:endParaRPr>
          </a:p>
          <a:p>
            <a:pPr indent="-327025" lvl="0" marL="457200" rtl="0" algn="l">
              <a:lnSpc>
                <a:spcPct val="100000"/>
              </a:lnSpc>
              <a:spcBef>
                <a:spcPts val="600"/>
              </a:spcBef>
              <a:spcAft>
                <a:spcPts val="0"/>
              </a:spcAft>
              <a:buClr>
                <a:srgbClr val="000000"/>
              </a:buClr>
              <a:buSzPct val="100000"/>
              <a:buFont typeface="Aptos"/>
              <a:buChar char="●"/>
            </a:pPr>
            <a:r>
              <a:rPr lang="tr" sz="6200">
                <a:solidFill>
                  <a:srgbClr val="000000"/>
                </a:solidFill>
                <a:latin typeface="Aptos"/>
                <a:ea typeface="Aptos"/>
                <a:cs typeface="Aptos"/>
                <a:sym typeface="Aptos"/>
              </a:rPr>
              <a:t>Enerji ölçüm işlerinde kullanılmak üzere monofaze güç analizörü bulunmaktadır.</a:t>
            </a:r>
            <a:endParaRPr sz="6200">
              <a:solidFill>
                <a:srgbClr val="000000"/>
              </a:solidFill>
              <a:latin typeface="Aptos"/>
              <a:ea typeface="Aptos"/>
              <a:cs typeface="Aptos"/>
              <a:sym typeface="Aptos"/>
            </a:endParaRPr>
          </a:p>
          <a:p>
            <a:pPr indent="0" lvl="0" marL="914400" rtl="0" algn="l">
              <a:lnSpc>
                <a:spcPct val="100000"/>
              </a:lnSpc>
              <a:spcBef>
                <a:spcPts val="600"/>
              </a:spcBef>
              <a:spcAft>
                <a:spcPts val="0"/>
              </a:spcAft>
              <a:buNone/>
            </a:pPr>
            <a:r>
              <a:t/>
            </a:r>
            <a:endParaRPr sz="6200">
              <a:solidFill>
                <a:srgbClr val="000000"/>
              </a:solidFill>
              <a:latin typeface="Aptos"/>
              <a:ea typeface="Aptos"/>
              <a:cs typeface="Aptos"/>
              <a:sym typeface="Aptos"/>
            </a:endParaRPr>
          </a:p>
          <a:p>
            <a:pPr indent="-327025" lvl="0" marL="457200" rtl="0" algn="l">
              <a:lnSpc>
                <a:spcPct val="100000"/>
              </a:lnSpc>
              <a:spcBef>
                <a:spcPts val="600"/>
              </a:spcBef>
              <a:spcAft>
                <a:spcPts val="0"/>
              </a:spcAft>
              <a:buClr>
                <a:srgbClr val="000000"/>
              </a:buClr>
              <a:buSzPct val="100000"/>
              <a:buFont typeface="Aptos"/>
              <a:buChar char="●"/>
            </a:pPr>
            <a:r>
              <a:rPr lang="tr" sz="6200">
                <a:solidFill>
                  <a:srgbClr val="000000"/>
                </a:solidFill>
                <a:latin typeface="Aptos"/>
                <a:ea typeface="Aptos"/>
                <a:cs typeface="Aptos"/>
                <a:sym typeface="Aptos"/>
              </a:rPr>
              <a:t>Kayseri ve Civari Elektrik A.Ş tarafından sunulan </a:t>
            </a:r>
            <a:r>
              <a:rPr lang="tr" sz="6200" u="sng">
                <a:solidFill>
                  <a:srgbClr val="000000"/>
                </a:solidFill>
                <a:latin typeface="Aptos"/>
                <a:ea typeface="Aptos"/>
                <a:cs typeface="Aptos"/>
                <a:sym typeface="Aptos"/>
              </a:rPr>
              <a:t>https://osos.kcetas.com.tr</a:t>
            </a:r>
            <a:r>
              <a:rPr lang="tr" sz="6200">
                <a:solidFill>
                  <a:srgbClr val="000000"/>
                </a:solidFill>
                <a:latin typeface="Aptos"/>
                <a:ea typeface="Aptos"/>
                <a:cs typeface="Aptos"/>
                <a:sym typeface="Aptos"/>
              </a:rPr>
              <a:t> adresine ulaşımımız bulunmakta bazı aboneliklerimizin elektrik tüketimi uzaktan takip edilmektedir.</a:t>
            </a:r>
            <a:endParaRPr sz="6200">
              <a:solidFill>
                <a:srgbClr val="000000"/>
              </a:solidFill>
              <a:latin typeface="Aptos"/>
              <a:ea typeface="Aptos"/>
              <a:cs typeface="Aptos"/>
              <a:sym typeface="Aptos"/>
            </a:endParaRPr>
          </a:p>
          <a:p>
            <a:pPr indent="0" lvl="0" marL="914400" rtl="0" algn="l">
              <a:lnSpc>
                <a:spcPct val="100000"/>
              </a:lnSpc>
              <a:spcBef>
                <a:spcPts val="600"/>
              </a:spcBef>
              <a:spcAft>
                <a:spcPts val="0"/>
              </a:spcAft>
              <a:buNone/>
            </a:pPr>
            <a:r>
              <a:t/>
            </a:r>
            <a:endParaRPr sz="6200">
              <a:solidFill>
                <a:srgbClr val="000000"/>
              </a:solidFill>
              <a:latin typeface="Aptos"/>
              <a:ea typeface="Aptos"/>
              <a:cs typeface="Aptos"/>
              <a:sym typeface="Aptos"/>
            </a:endParaRPr>
          </a:p>
          <a:p>
            <a:pPr indent="-327025" lvl="0" marL="457200" rtl="0" algn="l">
              <a:lnSpc>
                <a:spcPct val="100000"/>
              </a:lnSpc>
              <a:spcBef>
                <a:spcPts val="600"/>
              </a:spcBef>
              <a:spcAft>
                <a:spcPts val="0"/>
              </a:spcAft>
              <a:buClr>
                <a:srgbClr val="000000"/>
              </a:buClr>
              <a:buSzPct val="100000"/>
              <a:buFont typeface="Aptos"/>
              <a:buChar char="●"/>
            </a:pPr>
            <a:r>
              <a:rPr lang="tr" sz="6200">
                <a:solidFill>
                  <a:srgbClr val="000000"/>
                </a:solidFill>
                <a:latin typeface="Aptos"/>
                <a:ea typeface="Aptos"/>
                <a:cs typeface="Aptos"/>
                <a:sym typeface="Aptos"/>
              </a:rPr>
              <a:t>KAEL Universal yazılımı Sümer Kampüsü Trafo Ana giriş, İdari Derslik Binası, Büyük Ambar, İdari Ek Binasına ait tüketimler uzaktan takip edilmektedir. </a:t>
            </a:r>
            <a:endParaRPr sz="6200">
              <a:solidFill>
                <a:srgbClr val="000000"/>
              </a:solidFill>
              <a:latin typeface="Aptos"/>
              <a:ea typeface="Aptos"/>
              <a:cs typeface="Aptos"/>
              <a:sym typeface="Aptos"/>
            </a:endParaRPr>
          </a:p>
          <a:p>
            <a:pPr indent="0" lvl="0" marL="914400" rtl="0" algn="l">
              <a:lnSpc>
                <a:spcPct val="100000"/>
              </a:lnSpc>
              <a:spcBef>
                <a:spcPts val="600"/>
              </a:spcBef>
              <a:spcAft>
                <a:spcPts val="0"/>
              </a:spcAft>
              <a:buNone/>
            </a:pPr>
            <a:r>
              <a:t/>
            </a:r>
            <a:endParaRPr sz="6200">
              <a:solidFill>
                <a:srgbClr val="000000"/>
              </a:solidFill>
              <a:latin typeface="Aptos"/>
              <a:ea typeface="Aptos"/>
              <a:cs typeface="Aptos"/>
              <a:sym typeface="Aptos"/>
            </a:endParaRPr>
          </a:p>
          <a:p>
            <a:pPr indent="-327025" lvl="0" marL="457200" rtl="0" algn="l">
              <a:lnSpc>
                <a:spcPct val="100000"/>
              </a:lnSpc>
              <a:spcBef>
                <a:spcPts val="600"/>
              </a:spcBef>
              <a:spcAft>
                <a:spcPts val="0"/>
              </a:spcAft>
              <a:buClr>
                <a:srgbClr val="000000"/>
              </a:buClr>
              <a:buSzPct val="100000"/>
              <a:buFont typeface="Aptos"/>
              <a:buChar char="●"/>
            </a:pPr>
            <a:r>
              <a:rPr lang="tr" sz="6200">
                <a:solidFill>
                  <a:srgbClr val="000000"/>
                </a:solidFill>
                <a:latin typeface="Aptos"/>
                <a:ea typeface="Aptos"/>
                <a:cs typeface="Aptos"/>
                <a:sym typeface="Aptos"/>
              </a:rPr>
              <a:t>ENYS’nin ihtiyaç duyacağı makina teçhizata ilişkin gerekli kaynak bütçe imkanları doğrultusunda karşılanmaktadır.</a:t>
            </a:r>
            <a:endParaRPr sz="6200">
              <a:solidFill>
                <a:srgbClr val="000000"/>
              </a:solidFill>
              <a:latin typeface="Aptos"/>
              <a:ea typeface="Aptos"/>
              <a:cs typeface="Aptos"/>
              <a:sym typeface="Aptos"/>
            </a:endParaRPr>
          </a:p>
          <a:p>
            <a:pPr indent="0" lvl="0" marL="0" rtl="0" algn="just">
              <a:spcBef>
                <a:spcPts val="600"/>
              </a:spcBef>
              <a:spcAft>
                <a:spcPts val="0"/>
              </a:spcAft>
              <a:buNone/>
            </a:pPr>
            <a:r>
              <a:t/>
            </a:r>
            <a:endParaRPr sz="6200">
              <a:solidFill>
                <a:srgbClr val="000000"/>
              </a:solidFill>
              <a:latin typeface="Aptos"/>
              <a:ea typeface="Aptos"/>
              <a:cs typeface="Aptos"/>
              <a:sym typeface="Aptos"/>
            </a:endParaRPr>
          </a:p>
          <a:p>
            <a:pPr indent="0" lvl="0" marL="0" rtl="0" algn="just">
              <a:spcBef>
                <a:spcPts val="1200"/>
              </a:spcBef>
              <a:spcAft>
                <a:spcPts val="0"/>
              </a:spcAft>
              <a:buNone/>
            </a:pPr>
            <a:r>
              <a:t/>
            </a:r>
            <a:endParaRPr sz="5400">
              <a:solidFill>
                <a:srgbClr val="000000"/>
              </a:solidFill>
              <a:latin typeface="Aptos"/>
              <a:ea typeface="Aptos"/>
              <a:cs typeface="Aptos"/>
              <a:sym typeface="Aptos"/>
            </a:endParaRPr>
          </a:p>
          <a:p>
            <a:pPr indent="0" lvl="0" marL="0" rtl="0" algn="l">
              <a:spcBef>
                <a:spcPts val="1200"/>
              </a:spcBef>
              <a:spcAft>
                <a:spcPts val="0"/>
              </a:spcAft>
              <a:buNone/>
            </a:pPr>
            <a:r>
              <a:t/>
            </a:r>
            <a:endParaRPr sz="4450">
              <a:solidFill>
                <a:srgbClr val="000000"/>
              </a:solidFill>
              <a:latin typeface="Aptos"/>
              <a:ea typeface="Aptos"/>
              <a:cs typeface="Aptos"/>
              <a:sym typeface="Aptos"/>
            </a:endParaRPr>
          </a:p>
          <a:p>
            <a:pPr indent="0" lvl="0" marL="0" rtl="0" algn="l">
              <a:spcBef>
                <a:spcPts val="1200"/>
              </a:spcBef>
              <a:spcAft>
                <a:spcPts val="0"/>
              </a:spcAft>
              <a:buNone/>
            </a:pPr>
            <a:r>
              <a:t/>
            </a:r>
            <a:endParaRPr sz="3650">
              <a:solidFill>
                <a:srgbClr val="000000"/>
              </a:solidFill>
              <a:latin typeface="Aptos"/>
              <a:ea typeface="Aptos"/>
              <a:cs typeface="Aptos"/>
              <a:sym typeface="Aptos"/>
            </a:endParaRPr>
          </a:p>
          <a:p>
            <a:pPr indent="0" lvl="0" marL="0" rtl="0" algn="l">
              <a:spcBef>
                <a:spcPts val="1200"/>
              </a:spcBef>
              <a:spcAft>
                <a:spcPts val="0"/>
              </a:spcAft>
              <a:buNone/>
            </a:pPr>
            <a:r>
              <a:t/>
            </a:r>
            <a:endParaRPr sz="3650">
              <a:solidFill>
                <a:srgbClr val="000000"/>
              </a:solidFill>
              <a:latin typeface="Aptos"/>
              <a:ea typeface="Aptos"/>
              <a:cs typeface="Aptos"/>
              <a:sym typeface="Aptos"/>
            </a:endParaRPr>
          </a:p>
          <a:p>
            <a:pPr indent="0" lvl="0" marL="0" rtl="0" algn="l">
              <a:spcBef>
                <a:spcPts val="1200"/>
              </a:spcBef>
              <a:spcAft>
                <a:spcPts val="0"/>
              </a:spcAft>
              <a:buNone/>
            </a:pPr>
            <a:r>
              <a:t/>
            </a:r>
            <a:endParaRPr sz="3435">
              <a:solidFill>
                <a:srgbClr val="000000"/>
              </a:solidFill>
              <a:latin typeface="Aptos"/>
              <a:ea typeface="Aptos"/>
              <a:cs typeface="Aptos"/>
              <a:sym typeface="Aptos"/>
            </a:endParaRPr>
          </a:p>
          <a:p>
            <a:pPr indent="0" lvl="0" marL="0" rtl="0" algn="l">
              <a:spcBef>
                <a:spcPts val="1200"/>
              </a:spcBef>
              <a:spcAft>
                <a:spcPts val="1200"/>
              </a:spcAft>
              <a:buNone/>
            </a:pPr>
            <a:r>
              <a:t/>
            </a:r>
            <a:endParaRPr sz="3935">
              <a:solidFill>
                <a:srgbClr val="000000"/>
              </a:solidFill>
              <a:latin typeface="Aptos"/>
              <a:ea typeface="Aptos"/>
              <a:cs typeface="Aptos"/>
              <a:sym typeface="Apto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TOPLANTI GÜNDEMİ</a:t>
            </a:r>
            <a:endParaRPr/>
          </a:p>
        </p:txBody>
      </p:sp>
      <p:sp>
        <p:nvSpPr>
          <p:cNvPr id="71" name="Google Shape;71;p14"/>
          <p:cNvSpPr txBox="1"/>
          <p:nvPr>
            <p:ph idx="1" type="body"/>
          </p:nvPr>
        </p:nvSpPr>
        <p:spPr>
          <a:xfrm>
            <a:off x="4495875" y="81500"/>
            <a:ext cx="4648200" cy="5061900"/>
          </a:xfrm>
          <a:prstGeom prst="rect">
            <a:avLst/>
          </a:prstGeom>
        </p:spPr>
        <p:txBody>
          <a:bodyPr anchorCtr="0" anchor="t" bIns="91425" lIns="91425" spcFirstLastPara="1" rIns="91425" wrap="square" tIns="91425">
            <a:normAutofit fontScale="85000" lnSpcReduction="20000"/>
          </a:bodyPr>
          <a:lstStyle/>
          <a:p>
            <a:pPr indent="0" lvl="0" marL="0" rtl="0" algn="l">
              <a:lnSpc>
                <a:spcPct val="100000"/>
              </a:lnSpc>
              <a:spcBef>
                <a:spcPts val="0"/>
              </a:spcBef>
              <a:spcAft>
                <a:spcPts val="0"/>
              </a:spcAft>
              <a:buNone/>
            </a:pPr>
            <a:r>
              <a:rPr lang="tr" sz="1200">
                <a:solidFill>
                  <a:srgbClr val="000000"/>
                </a:solidFill>
                <a:latin typeface="Aptos"/>
                <a:ea typeface="Aptos"/>
                <a:cs typeface="Aptos"/>
                <a:sym typeface="Aptos"/>
              </a:rPr>
              <a:t>1-Önceki yönetim gözden geçirmelerinde ele alınan faaliyetlerin durumu;</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lang="tr" sz="1200">
                <a:solidFill>
                  <a:srgbClr val="000000"/>
                </a:solidFill>
                <a:latin typeface="Aptos"/>
                <a:ea typeface="Aptos"/>
                <a:cs typeface="Aptos"/>
                <a:sym typeface="Aptos"/>
              </a:rPr>
              <a:t>2-EnYS’lere ilişkin iç ve dış hususlar ile bunlara bağlı riskler ve fırsatlardaki değişiklikler; </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b="1" lang="tr" sz="1200">
                <a:solidFill>
                  <a:srgbClr val="000000"/>
                </a:solidFill>
                <a:latin typeface="Aptos"/>
                <a:ea typeface="Aptos"/>
                <a:cs typeface="Aptos"/>
                <a:sym typeface="Aptos"/>
              </a:rPr>
              <a:t>EnYS performansına ait:</a:t>
            </a:r>
            <a:endParaRPr b="1"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t/>
            </a:r>
            <a:endParaRPr b="1"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lang="tr" sz="1200">
                <a:solidFill>
                  <a:srgbClr val="000000"/>
                </a:solidFill>
                <a:latin typeface="Aptos"/>
                <a:ea typeface="Aptos"/>
                <a:cs typeface="Aptos"/>
                <a:sym typeface="Aptos"/>
              </a:rPr>
              <a:t>3- Uygunsuzluklar ve düzeltici faaliyetler;</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lang="tr" sz="1200">
                <a:solidFill>
                  <a:srgbClr val="000000"/>
                </a:solidFill>
                <a:latin typeface="Aptos"/>
                <a:ea typeface="Aptos"/>
                <a:cs typeface="Aptos"/>
                <a:sym typeface="Aptos"/>
              </a:rPr>
              <a:t>4- İzleme ve ölçüm sonuçları;</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lang="tr" sz="1200">
                <a:solidFill>
                  <a:srgbClr val="000000"/>
                </a:solidFill>
                <a:latin typeface="Aptos"/>
                <a:ea typeface="Aptos"/>
                <a:cs typeface="Aptos"/>
                <a:sym typeface="Aptos"/>
              </a:rPr>
              <a:t>5- Tetkik sonuçları;</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lang="tr" sz="1200">
                <a:solidFill>
                  <a:srgbClr val="000000"/>
                </a:solidFill>
                <a:latin typeface="Aptos"/>
                <a:ea typeface="Aptos"/>
                <a:cs typeface="Aptos"/>
                <a:sym typeface="Aptos"/>
              </a:rPr>
              <a:t>6- Yasal şartlara ve diğer şartlara dair uygunluk değerlendirme sonuçları;</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lang="tr" sz="1200">
                <a:solidFill>
                  <a:srgbClr val="000000"/>
                </a:solidFill>
                <a:latin typeface="Aptos"/>
                <a:ea typeface="Aptos"/>
                <a:cs typeface="Aptos"/>
                <a:sym typeface="Aptos"/>
              </a:rPr>
              <a:t>7- Yetkinlikle ilgili olanlar dahil sürekli iyileşmeye ilişkin fırsatlar;</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lang="tr" sz="1200">
                <a:solidFill>
                  <a:srgbClr val="000000"/>
                </a:solidFill>
                <a:latin typeface="Aptos"/>
                <a:ea typeface="Aptos"/>
                <a:cs typeface="Aptos"/>
                <a:sym typeface="Aptos"/>
              </a:rPr>
              <a:t>8-Enerji politikası.</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b="1" lang="tr" sz="1200">
                <a:solidFill>
                  <a:srgbClr val="000000"/>
                </a:solidFill>
                <a:latin typeface="Aptos"/>
                <a:ea typeface="Aptos"/>
                <a:cs typeface="Aptos"/>
                <a:sym typeface="Aptos"/>
              </a:rPr>
              <a:t>Yönetimin gözden geçirmesine sunulan enerji performansı </a:t>
            </a:r>
            <a:r>
              <a:rPr b="1" lang="tr" sz="1200">
                <a:solidFill>
                  <a:srgbClr val="000000"/>
                </a:solidFill>
                <a:highlight>
                  <a:srgbClr val="FFFF00"/>
                </a:highlight>
                <a:latin typeface="Aptos"/>
                <a:ea typeface="Aptos"/>
                <a:cs typeface="Aptos"/>
                <a:sym typeface="Aptos"/>
              </a:rPr>
              <a:t>girdilerine ilişkin olarak;</a:t>
            </a:r>
            <a:endParaRPr b="1" sz="1200">
              <a:solidFill>
                <a:srgbClr val="000000"/>
              </a:solidFill>
              <a:highlight>
                <a:srgbClr val="FFFF00"/>
              </a:highlight>
              <a:latin typeface="Aptos"/>
              <a:ea typeface="Aptos"/>
              <a:cs typeface="Aptos"/>
              <a:sym typeface="Aptos"/>
            </a:endParaRPr>
          </a:p>
          <a:p>
            <a:pPr indent="0" lvl="0" marL="0" rtl="0" algn="l">
              <a:lnSpc>
                <a:spcPct val="100000"/>
              </a:lnSpc>
              <a:spcBef>
                <a:spcPts val="0"/>
              </a:spcBef>
              <a:spcAft>
                <a:spcPts val="0"/>
              </a:spcAft>
              <a:buNone/>
            </a:pPr>
            <a:r>
              <a:t/>
            </a:r>
            <a:endParaRPr b="1"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lang="tr" sz="1200">
                <a:solidFill>
                  <a:srgbClr val="000000"/>
                </a:solidFill>
                <a:latin typeface="Aptos"/>
                <a:ea typeface="Aptos"/>
                <a:cs typeface="Aptos"/>
                <a:sym typeface="Aptos"/>
              </a:rPr>
              <a:t>9- Amaçlar ve enerji hedeflerinin ne düzeyde karşılandığı;</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lang="tr" sz="1200">
                <a:solidFill>
                  <a:srgbClr val="000000"/>
                </a:solidFill>
                <a:latin typeface="Aptos"/>
                <a:ea typeface="Aptos"/>
                <a:cs typeface="Aptos"/>
                <a:sym typeface="Aptos"/>
              </a:rPr>
              <a:t>10- EnPG’ler dâhil, izleme ve ölçme sonuçlarına göre enerji performansı ve enerji performans iyileştirilmesi;</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lang="tr" sz="1200">
                <a:solidFill>
                  <a:srgbClr val="000000"/>
                </a:solidFill>
                <a:latin typeface="Aptos"/>
                <a:ea typeface="Aptos"/>
                <a:cs typeface="Aptos"/>
                <a:sym typeface="Aptos"/>
              </a:rPr>
              <a:t>11- Faaliyet planlarının durumu.</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b="1" lang="tr" sz="1200">
                <a:solidFill>
                  <a:srgbClr val="000000"/>
                </a:solidFill>
                <a:highlight>
                  <a:srgbClr val="FFFF00"/>
                </a:highlight>
                <a:latin typeface="Aptos"/>
                <a:ea typeface="Aptos"/>
                <a:cs typeface="Aptos"/>
                <a:sym typeface="Aptos"/>
              </a:rPr>
              <a:t>Yönetimin gözden geçirmesi çıktıları</a:t>
            </a:r>
            <a:r>
              <a:rPr b="1" lang="tr" sz="1200">
                <a:solidFill>
                  <a:srgbClr val="000000"/>
                </a:solidFill>
                <a:latin typeface="Aptos"/>
                <a:ea typeface="Aptos"/>
                <a:cs typeface="Aptos"/>
                <a:sym typeface="Aptos"/>
              </a:rPr>
              <a:t>, sürekli iyileşme fırsatlarına ilişkin kararları ve aşağıdakiler dâhil olmak üzere EnYS’deki tüm değişiklik ihtiyaçlarına ilişkin olarak;</a:t>
            </a:r>
            <a:endParaRPr b="1"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t/>
            </a:r>
            <a:endParaRPr b="1"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lang="tr" sz="1200">
                <a:solidFill>
                  <a:srgbClr val="000000"/>
                </a:solidFill>
                <a:latin typeface="Aptos"/>
                <a:ea typeface="Aptos"/>
                <a:cs typeface="Aptos"/>
                <a:sym typeface="Aptos"/>
              </a:rPr>
              <a:t>12- Enerji performansını artırma fırsatları;</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lang="tr" sz="1200">
                <a:solidFill>
                  <a:srgbClr val="000000"/>
                </a:solidFill>
                <a:latin typeface="Aptos"/>
                <a:ea typeface="Aptos"/>
                <a:cs typeface="Aptos"/>
                <a:sym typeface="Aptos"/>
              </a:rPr>
              <a:t>13- Enerji politikası;</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lang="tr" sz="1200">
                <a:solidFill>
                  <a:srgbClr val="000000"/>
                </a:solidFill>
                <a:latin typeface="Aptos"/>
                <a:ea typeface="Aptos"/>
                <a:cs typeface="Aptos"/>
                <a:sym typeface="Aptos"/>
              </a:rPr>
              <a:t>14- EnPG(ler) veya EnRÇ(ler);</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lang="tr" sz="1200">
                <a:solidFill>
                  <a:srgbClr val="000000"/>
                </a:solidFill>
                <a:latin typeface="Aptos"/>
                <a:ea typeface="Aptos"/>
                <a:cs typeface="Aptos"/>
                <a:sym typeface="Aptos"/>
              </a:rPr>
              <a:t>15- amaçlar, enerji hedefleri, faaliyet planları veya diğer EnYS unsurlar ile tutturulamamışsa yapılacak faaliyetler;</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lang="tr" sz="1200">
                <a:solidFill>
                  <a:srgbClr val="000000"/>
                </a:solidFill>
                <a:latin typeface="Aptos"/>
                <a:ea typeface="Aptos"/>
                <a:cs typeface="Aptos"/>
                <a:sym typeface="Aptos"/>
              </a:rPr>
              <a:t>16- İş prosesleri ile entegrasyonu artırma fırsatları;</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lang="tr" sz="1200">
                <a:solidFill>
                  <a:srgbClr val="000000"/>
                </a:solidFill>
                <a:latin typeface="Aptos"/>
                <a:ea typeface="Aptos"/>
                <a:cs typeface="Aptos"/>
                <a:sym typeface="Aptos"/>
              </a:rPr>
              <a:t>17- Kaynakların tahsisi;</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lang="tr" sz="1200">
                <a:solidFill>
                  <a:srgbClr val="000000"/>
                </a:solidFill>
                <a:latin typeface="Aptos"/>
                <a:ea typeface="Aptos"/>
                <a:cs typeface="Aptos"/>
                <a:sym typeface="Aptos"/>
              </a:rPr>
              <a:t>18- Yetkinlik, farkındalık ve iletişimin artırılması;</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lang="tr" sz="1200">
                <a:solidFill>
                  <a:srgbClr val="000000"/>
                </a:solidFill>
                <a:latin typeface="Aptos"/>
                <a:ea typeface="Aptos"/>
                <a:cs typeface="Aptos"/>
                <a:sym typeface="Aptos"/>
              </a:rPr>
              <a:t>19-Yönetimin gözden geçirmesi sonuçlarının kanıtı olacak dokümante edilmiş bilgiyi muhafazası.</a:t>
            </a:r>
            <a:endParaRPr/>
          </a:p>
          <a:p>
            <a:pPr indent="0" lvl="0" marL="0" rtl="0" algn="l">
              <a:spcBef>
                <a:spcPts val="0"/>
              </a:spcBef>
              <a:spcAft>
                <a:spcPts val="1200"/>
              </a:spcAft>
              <a:buNone/>
            </a:pPr>
            <a:r>
              <a:t/>
            </a:r>
            <a:endParaRPr/>
          </a:p>
        </p:txBody>
      </p:sp>
      <p:pic>
        <p:nvPicPr>
          <p:cNvPr id="72" name="Google Shape;72;p14"/>
          <p:cNvPicPr preferRelativeResize="0"/>
          <p:nvPr/>
        </p:nvPicPr>
        <p:blipFill>
          <a:blip r:embed="rId3">
            <a:alphaModFix/>
          </a:blip>
          <a:stretch>
            <a:fillRect/>
          </a:stretch>
        </p:blipFill>
        <p:spPr>
          <a:xfrm>
            <a:off x="311725" y="1610200"/>
            <a:ext cx="3444725" cy="3444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2"/>
          <p:cNvSpPr txBox="1"/>
          <p:nvPr>
            <p:ph type="title"/>
          </p:nvPr>
        </p:nvSpPr>
        <p:spPr>
          <a:xfrm>
            <a:off x="0" y="59725"/>
            <a:ext cx="4282800" cy="508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tr" sz="2420"/>
              <a:t>Yönetimin gözden geçirmesi çıktıları, sürekli iyileşme fırsatlarına ilişkin kararları ve aşağıdakiler dâhil olmak üzere EnYS’deki tüm değişiklik ihtiyaçlarına ilişkin olarak; yetkinlik, farkındalık ve iletişimin artırılması;</a:t>
            </a:r>
            <a:endParaRPr sz="2420"/>
          </a:p>
        </p:txBody>
      </p:sp>
      <p:sp>
        <p:nvSpPr>
          <p:cNvPr id="182" name="Google Shape;182;p32"/>
          <p:cNvSpPr txBox="1"/>
          <p:nvPr>
            <p:ph idx="1" type="body"/>
          </p:nvPr>
        </p:nvSpPr>
        <p:spPr>
          <a:xfrm>
            <a:off x="4327175" y="-100"/>
            <a:ext cx="4816800" cy="5143500"/>
          </a:xfrm>
          <a:prstGeom prst="rect">
            <a:avLst/>
          </a:prstGeom>
        </p:spPr>
        <p:txBody>
          <a:bodyPr anchorCtr="0" anchor="t" bIns="91425" lIns="91425" spcFirstLastPara="1" rIns="91425" wrap="square" tIns="91425">
            <a:normAutofit fontScale="40000" lnSpcReduction="10000"/>
          </a:bodyPr>
          <a:lstStyle/>
          <a:p>
            <a:pPr indent="0" lvl="0" marL="0" rtl="0" algn="l">
              <a:spcBef>
                <a:spcPts val="0"/>
              </a:spcBef>
              <a:spcAft>
                <a:spcPts val="0"/>
              </a:spcAft>
              <a:buNone/>
            </a:pPr>
            <a:r>
              <a:rPr lang="tr" sz="4500">
                <a:solidFill>
                  <a:srgbClr val="000000"/>
                </a:solidFill>
                <a:latin typeface="Aptos"/>
                <a:ea typeface="Aptos"/>
                <a:cs typeface="Aptos"/>
                <a:sym typeface="Aptos"/>
              </a:rPr>
              <a:t>Üniversitemiz personelinin Enerji Yönetim Sistemi yetkinlik, farkındalık ve iletişimin artırılması amacıyla Cumhurbaşkanlığı Uzaktan Eğitim Kapısı Sisteminde yer alan “Enerji Verimliliği” eğitimlerini alması için tekrar yazı yazılacaktır.</a:t>
            </a:r>
            <a:endParaRPr sz="4500">
              <a:solidFill>
                <a:srgbClr val="000000"/>
              </a:solidFill>
              <a:latin typeface="Aptos"/>
              <a:ea typeface="Aptos"/>
              <a:cs typeface="Aptos"/>
              <a:sym typeface="Aptos"/>
            </a:endParaRPr>
          </a:p>
          <a:p>
            <a:pPr indent="0" lvl="0" marL="0" rtl="0" algn="just">
              <a:spcBef>
                <a:spcPts val="1200"/>
              </a:spcBef>
              <a:spcAft>
                <a:spcPts val="0"/>
              </a:spcAft>
              <a:buNone/>
            </a:pPr>
            <a:r>
              <a:t/>
            </a:r>
            <a:endParaRPr sz="6200">
              <a:solidFill>
                <a:srgbClr val="000000"/>
              </a:solidFill>
              <a:latin typeface="Aptos"/>
              <a:ea typeface="Aptos"/>
              <a:cs typeface="Aptos"/>
              <a:sym typeface="Aptos"/>
            </a:endParaRPr>
          </a:p>
          <a:p>
            <a:pPr indent="0" lvl="0" marL="0" rtl="0" algn="just">
              <a:spcBef>
                <a:spcPts val="1200"/>
              </a:spcBef>
              <a:spcAft>
                <a:spcPts val="0"/>
              </a:spcAft>
              <a:buNone/>
            </a:pPr>
            <a:r>
              <a:t/>
            </a:r>
            <a:endParaRPr sz="5400">
              <a:solidFill>
                <a:srgbClr val="000000"/>
              </a:solidFill>
              <a:latin typeface="Aptos"/>
              <a:ea typeface="Aptos"/>
              <a:cs typeface="Aptos"/>
              <a:sym typeface="Aptos"/>
            </a:endParaRPr>
          </a:p>
          <a:p>
            <a:pPr indent="0" lvl="0" marL="0" rtl="0" algn="l">
              <a:spcBef>
                <a:spcPts val="1200"/>
              </a:spcBef>
              <a:spcAft>
                <a:spcPts val="0"/>
              </a:spcAft>
              <a:buNone/>
            </a:pPr>
            <a:r>
              <a:t/>
            </a:r>
            <a:endParaRPr sz="4450">
              <a:solidFill>
                <a:srgbClr val="000000"/>
              </a:solidFill>
              <a:latin typeface="Aptos"/>
              <a:ea typeface="Aptos"/>
              <a:cs typeface="Aptos"/>
              <a:sym typeface="Aptos"/>
            </a:endParaRPr>
          </a:p>
          <a:p>
            <a:pPr indent="0" lvl="0" marL="0" rtl="0" algn="l">
              <a:spcBef>
                <a:spcPts val="1200"/>
              </a:spcBef>
              <a:spcAft>
                <a:spcPts val="0"/>
              </a:spcAft>
              <a:buNone/>
            </a:pPr>
            <a:r>
              <a:t/>
            </a:r>
            <a:endParaRPr sz="3650">
              <a:solidFill>
                <a:srgbClr val="000000"/>
              </a:solidFill>
              <a:latin typeface="Aptos"/>
              <a:ea typeface="Aptos"/>
              <a:cs typeface="Aptos"/>
              <a:sym typeface="Aptos"/>
            </a:endParaRPr>
          </a:p>
          <a:p>
            <a:pPr indent="0" lvl="0" marL="0" rtl="0" algn="l">
              <a:spcBef>
                <a:spcPts val="1200"/>
              </a:spcBef>
              <a:spcAft>
                <a:spcPts val="0"/>
              </a:spcAft>
              <a:buNone/>
            </a:pPr>
            <a:r>
              <a:t/>
            </a:r>
            <a:endParaRPr sz="3650">
              <a:solidFill>
                <a:srgbClr val="000000"/>
              </a:solidFill>
              <a:latin typeface="Aptos"/>
              <a:ea typeface="Aptos"/>
              <a:cs typeface="Aptos"/>
              <a:sym typeface="Aptos"/>
            </a:endParaRPr>
          </a:p>
          <a:p>
            <a:pPr indent="0" lvl="0" marL="0" rtl="0" algn="l">
              <a:spcBef>
                <a:spcPts val="1200"/>
              </a:spcBef>
              <a:spcAft>
                <a:spcPts val="0"/>
              </a:spcAft>
              <a:buNone/>
            </a:pPr>
            <a:r>
              <a:t/>
            </a:r>
            <a:endParaRPr sz="3435">
              <a:solidFill>
                <a:srgbClr val="000000"/>
              </a:solidFill>
              <a:latin typeface="Aptos"/>
              <a:ea typeface="Aptos"/>
              <a:cs typeface="Aptos"/>
              <a:sym typeface="Aptos"/>
            </a:endParaRPr>
          </a:p>
          <a:p>
            <a:pPr indent="0" lvl="0" marL="0" rtl="0" algn="l">
              <a:spcBef>
                <a:spcPts val="1200"/>
              </a:spcBef>
              <a:spcAft>
                <a:spcPts val="1200"/>
              </a:spcAft>
              <a:buNone/>
            </a:pPr>
            <a:r>
              <a:t/>
            </a:r>
            <a:endParaRPr sz="3935">
              <a:solidFill>
                <a:srgbClr val="000000"/>
              </a:solidFill>
              <a:latin typeface="Aptos"/>
              <a:ea typeface="Aptos"/>
              <a:cs typeface="Aptos"/>
              <a:sym typeface="Apto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3"/>
          <p:cNvSpPr txBox="1"/>
          <p:nvPr>
            <p:ph type="title"/>
          </p:nvPr>
        </p:nvSpPr>
        <p:spPr>
          <a:xfrm>
            <a:off x="0" y="59725"/>
            <a:ext cx="4282800" cy="508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tr" sz="2420"/>
              <a:t>Yönetimin gözden geçirmesi sonuçlarının kanıtı olacak dokümante edilmiş bilgiyi muhafazası;</a:t>
            </a:r>
            <a:endParaRPr sz="2420"/>
          </a:p>
        </p:txBody>
      </p:sp>
      <p:sp>
        <p:nvSpPr>
          <p:cNvPr id="188" name="Google Shape;188;p33"/>
          <p:cNvSpPr txBox="1"/>
          <p:nvPr>
            <p:ph idx="1" type="body"/>
          </p:nvPr>
        </p:nvSpPr>
        <p:spPr>
          <a:xfrm>
            <a:off x="4327175" y="-100"/>
            <a:ext cx="4816800" cy="5143500"/>
          </a:xfrm>
          <a:prstGeom prst="rect">
            <a:avLst/>
          </a:prstGeom>
        </p:spPr>
        <p:txBody>
          <a:bodyPr anchorCtr="0" anchor="t" bIns="91425" lIns="91425" spcFirstLastPara="1" rIns="91425" wrap="square" tIns="91425">
            <a:normAutofit fontScale="47500" lnSpcReduction="10000"/>
          </a:bodyPr>
          <a:lstStyle/>
          <a:p>
            <a:pPr indent="0" lvl="0" marL="0" rtl="0" algn="l">
              <a:spcBef>
                <a:spcPts val="0"/>
              </a:spcBef>
              <a:spcAft>
                <a:spcPts val="0"/>
              </a:spcAft>
              <a:buNone/>
            </a:pPr>
            <a:r>
              <a:rPr lang="tr" sz="3750">
                <a:solidFill>
                  <a:srgbClr val="000000"/>
                </a:solidFill>
                <a:latin typeface="Aptos"/>
                <a:ea typeface="Aptos"/>
                <a:cs typeface="Aptos"/>
                <a:sym typeface="Aptos"/>
              </a:rPr>
              <a:t>Üniversitemiz̧, yönetimin gözden geçirmesi sonuçlarının kanıtı olacak dokümante edilmiş bilgiyi muhafaza etmekte olup, www.enerji.agu.edu.tr web sitesinde yayınlamaktadır.</a:t>
            </a:r>
            <a:endParaRPr sz="3750">
              <a:solidFill>
                <a:srgbClr val="000000"/>
              </a:solidFill>
              <a:latin typeface="Aptos"/>
              <a:ea typeface="Aptos"/>
              <a:cs typeface="Aptos"/>
              <a:sym typeface="Aptos"/>
            </a:endParaRPr>
          </a:p>
          <a:p>
            <a:pPr indent="0" lvl="0" marL="0" rtl="0" algn="just">
              <a:spcBef>
                <a:spcPts val="1200"/>
              </a:spcBef>
              <a:spcAft>
                <a:spcPts val="0"/>
              </a:spcAft>
              <a:buNone/>
            </a:pPr>
            <a:r>
              <a:t/>
            </a:r>
            <a:endParaRPr sz="6200">
              <a:solidFill>
                <a:srgbClr val="000000"/>
              </a:solidFill>
              <a:latin typeface="Aptos"/>
              <a:ea typeface="Aptos"/>
              <a:cs typeface="Aptos"/>
              <a:sym typeface="Aptos"/>
            </a:endParaRPr>
          </a:p>
          <a:p>
            <a:pPr indent="0" lvl="0" marL="0" rtl="0" algn="just">
              <a:spcBef>
                <a:spcPts val="1200"/>
              </a:spcBef>
              <a:spcAft>
                <a:spcPts val="0"/>
              </a:spcAft>
              <a:buNone/>
            </a:pPr>
            <a:r>
              <a:t/>
            </a:r>
            <a:endParaRPr sz="5400">
              <a:solidFill>
                <a:srgbClr val="000000"/>
              </a:solidFill>
              <a:latin typeface="Aptos"/>
              <a:ea typeface="Aptos"/>
              <a:cs typeface="Aptos"/>
              <a:sym typeface="Aptos"/>
            </a:endParaRPr>
          </a:p>
          <a:p>
            <a:pPr indent="0" lvl="0" marL="0" rtl="0" algn="l">
              <a:spcBef>
                <a:spcPts val="1200"/>
              </a:spcBef>
              <a:spcAft>
                <a:spcPts val="0"/>
              </a:spcAft>
              <a:buNone/>
            </a:pPr>
            <a:r>
              <a:t/>
            </a:r>
            <a:endParaRPr sz="4450">
              <a:solidFill>
                <a:srgbClr val="000000"/>
              </a:solidFill>
              <a:latin typeface="Aptos"/>
              <a:ea typeface="Aptos"/>
              <a:cs typeface="Aptos"/>
              <a:sym typeface="Aptos"/>
            </a:endParaRPr>
          </a:p>
          <a:p>
            <a:pPr indent="0" lvl="0" marL="0" rtl="0" algn="l">
              <a:spcBef>
                <a:spcPts val="1200"/>
              </a:spcBef>
              <a:spcAft>
                <a:spcPts val="0"/>
              </a:spcAft>
              <a:buNone/>
            </a:pPr>
            <a:r>
              <a:t/>
            </a:r>
            <a:endParaRPr sz="3650">
              <a:solidFill>
                <a:srgbClr val="000000"/>
              </a:solidFill>
              <a:latin typeface="Aptos"/>
              <a:ea typeface="Aptos"/>
              <a:cs typeface="Aptos"/>
              <a:sym typeface="Aptos"/>
            </a:endParaRPr>
          </a:p>
          <a:p>
            <a:pPr indent="0" lvl="0" marL="0" rtl="0" algn="l">
              <a:spcBef>
                <a:spcPts val="1200"/>
              </a:spcBef>
              <a:spcAft>
                <a:spcPts val="0"/>
              </a:spcAft>
              <a:buNone/>
            </a:pPr>
            <a:r>
              <a:t/>
            </a:r>
            <a:endParaRPr sz="3650">
              <a:solidFill>
                <a:srgbClr val="000000"/>
              </a:solidFill>
              <a:latin typeface="Aptos"/>
              <a:ea typeface="Aptos"/>
              <a:cs typeface="Aptos"/>
              <a:sym typeface="Aptos"/>
            </a:endParaRPr>
          </a:p>
          <a:p>
            <a:pPr indent="0" lvl="0" marL="0" rtl="0" algn="l">
              <a:spcBef>
                <a:spcPts val="1200"/>
              </a:spcBef>
              <a:spcAft>
                <a:spcPts val="0"/>
              </a:spcAft>
              <a:buNone/>
            </a:pPr>
            <a:r>
              <a:t/>
            </a:r>
            <a:endParaRPr sz="3435">
              <a:solidFill>
                <a:srgbClr val="000000"/>
              </a:solidFill>
              <a:latin typeface="Aptos"/>
              <a:ea typeface="Aptos"/>
              <a:cs typeface="Aptos"/>
              <a:sym typeface="Aptos"/>
            </a:endParaRPr>
          </a:p>
          <a:p>
            <a:pPr indent="0" lvl="0" marL="0" rtl="0" algn="l">
              <a:spcBef>
                <a:spcPts val="1200"/>
              </a:spcBef>
              <a:spcAft>
                <a:spcPts val="1200"/>
              </a:spcAft>
              <a:buNone/>
            </a:pPr>
            <a:r>
              <a:t/>
            </a:r>
            <a:endParaRPr sz="3935">
              <a:solidFill>
                <a:srgbClr val="000000"/>
              </a:solidFill>
              <a:latin typeface="Aptos"/>
              <a:ea typeface="Aptos"/>
              <a:cs typeface="Aptos"/>
              <a:sym typeface="Apto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Önceki yönetim gözden geçirmelerinde ele alınan faaliyetlerin durumu;</a:t>
            </a:r>
            <a:endParaRPr/>
          </a:p>
        </p:txBody>
      </p:sp>
      <p:sp>
        <p:nvSpPr>
          <p:cNvPr id="78" name="Google Shape;78;p15"/>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lnSpc>
                <a:spcPct val="115833"/>
              </a:lnSpc>
              <a:spcBef>
                <a:spcPts val="0"/>
              </a:spcBef>
              <a:spcAft>
                <a:spcPts val="0"/>
              </a:spcAft>
              <a:buNone/>
            </a:pPr>
            <a:r>
              <a:rPr lang="tr" sz="1200">
                <a:solidFill>
                  <a:srgbClr val="000000"/>
                </a:solidFill>
                <a:latin typeface="Aptos"/>
                <a:ea typeface="Aptos"/>
                <a:cs typeface="Aptos"/>
                <a:sym typeface="Aptos"/>
              </a:rPr>
              <a:t>Bir önceki toplantıda belirtilen TS EN ISO 50001 Enerji Yönetim Sistemi başlatılmıştır.</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lang="tr" sz="1200">
                <a:solidFill>
                  <a:srgbClr val="000000"/>
                </a:solidFill>
                <a:latin typeface="Aptos"/>
                <a:ea typeface="Aptos"/>
                <a:cs typeface="Aptos"/>
                <a:sym typeface="Aptos"/>
              </a:rPr>
              <a:t>İç Tetkiklerimiz plana uygun olarak gerçekleşmiştir.</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lang="tr" sz="1200">
                <a:solidFill>
                  <a:srgbClr val="000000"/>
                </a:solidFill>
                <a:latin typeface="Aptos"/>
                <a:ea typeface="Aptos"/>
                <a:cs typeface="Aptos"/>
                <a:sym typeface="Aptos"/>
              </a:rPr>
              <a:t>Enerji performans hedefi için, Enerji tüketim hedefleri belirlenmiş ve aylık olarak takip</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b="1" lang="tr" sz="1200">
                <a:solidFill>
                  <a:srgbClr val="000000"/>
                </a:solidFill>
                <a:latin typeface="Aptos"/>
                <a:ea typeface="Aptos"/>
                <a:cs typeface="Aptos"/>
                <a:sym typeface="Aptos"/>
              </a:rPr>
              <a:t>*** Bir önceki YGG toplantısında alınan kararların tamamı kapatılmıştır.</a:t>
            </a:r>
            <a:endParaRPr b="1"/>
          </a:p>
          <a:p>
            <a:pPr indent="0" lvl="0" marL="0" rtl="0" algn="l">
              <a:spcBef>
                <a:spcPts val="8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25" y="500925"/>
            <a:ext cx="3706500" cy="250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EnYS’lere ilişkin iç ve dış hususlar ile bunlara bağlı riskler ve fırsatlardaki değişiklikler;</a:t>
            </a:r>
            <a:endParaRPr/>
          </a:p>
        </p:txBody>
      </p:sp>
      <p:sp>
        <p:nvSpPr>
          <p:cNvPr id="84" name="Google Shape;84;p16"/>
          <p:cNvSpPr txBox="1"/>
          <p:nvPr>
            <p:ph idx="1" type="body"/>
          </p:nvPr>
        </p:nvSpPr>
        <p:spPr>
          <a:xfrm>
            <a:off x="4330675" y="-75"/>
            <a:ext cx="4747200" cy="51435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tr" sz="1200">
                <a:solidFill>
                  <a:srgbClr val="000000"/>
                </a:solidFill>
                <a:latin typeface="Aptos"/>
                <a:ea typeface="Aptos"/>
                <a:cs typeface="Aptos"/>
                <a:sym typeface="Aptos"/>
              </a:rPr>
              <a:t>ENERJİ YÖNETİM SİSTEMİ EL KİTABI TS EN ISO 50001:2018 standardı göz önüne alınarak,bu standarda uygun altyapı ve dokümantasyon şartları oluşturulmuştur. </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lang="tr" sz="1200">
                <a:solidFill>
                  <a:srgbClr val="000000"/>
                </a:solidFill>
                <a:latin typeface="Aptos"/>
                <a:ea typeface="Aptos"/>
                <a:cs typeface="Aptos"/>
                <a:sym typeface="Aptos"/>
              </a:rPr>
              <a:t>Risk ve Fırsatsat Abalizi, kuruluşun bağlamı, iç hususlar dış hususlar, liderlik, gibi konular Üniversitemize uygun şekilde planlanıp uygulanmıştır. İç ve dış hususlar için “</a:t>
            </a:r>
            <a:r>
              <a:rPr b="1" lang="tr" sz="1100">
                <a:solidFill>
                  <a:srgbClr val="000000"/>
                </a:solidFill>
                <a:latin typeface="Arial"/>
                <a:ea typeface="Arial"/>
                <a:cs typeface="Arial"/>
                <a:sym typeface="Arial"/>
              </a:rPr>
              <a:t>İLGİLİ PAYDAŞLARIN İHTİYAÇ VE BEKLENTİLERİNİ ANALİZ LİSTESİ(EnYS-LS.01)” </a:t>
            </a:r>
            <a:r>
              <a:rPr lang="tr" sz="1200">
                <a:solidFill>
                  <a:srgbClr val="000000"/>
                </a:solidFill>
                <a:latin typeface="Aptos"/>
                <a:ea typeface="Aptos"/>
                <a:cs typeface="Aptos"/>
                <a:sym typeface="Aptos"/>
              </a:rPr>
              <a:t>incelenmiştir</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lang="tr" sz="1200">
                <a:solidFill>
                  <a:srgbClr val="000000"/>
                </a:solidFill>
                <a:latin typeface="Aptos"/>
                <a:ea typeface="Aptos"/>
                <a:cs typeface="Aptos"/>
                <a:sym typeface="Aptos"/>
              </a:rPr>
              <a:t>İç Hususlar</a:t>
            </a:r>
            <a:endParaRPr sz="1200">
              <a:solidFill>
                <a:srgbClr val="000000"/>
              </a:solidFill>
              <a:latin typeface="Aptos"/>
              <a:ea typeface="Aptos"/>
              <a:cs typeface="Aptos"/>
              <a:sym typeface="Aptos"/>
            </a:endParaRPr>
          </a:p>
          <a:p>
            <a:pPr indent="-304800" lvl="0" marL="457200" rtl="0" algn="l">
              <a:lnSpc>
                <a:spcPct val="100000"/>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İşletmenin Ana Hedefleri ve Stratejisi,</a:t>
            </a:r>
            <a:endParaRPr sz="1200">
              <a:solidFill>
                <a:srgbClr val="000000"/>
              </a:solidFill>
              <a:latin typeface="Aptos"/>
              <a:ea typeface="Aptos"/>
              <a:cs typeface="Aptos"/>
              <a:sym typeface="Aptos"/>
            </a:endParaRPr>
          </a:p>
          <a:p>
            <a:pPr indent="-304800" lvl="0" marL="457200" rtl="0" algn="l">
              <a:lnSpc>
                <a:spcPct val="100000"/>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Varlık Yönetimi Planları;</a:t>
            </a:r>
            <a:endParaRPr sz="1200">
              <a:solidFill>
                <a:srgbClr val="000000"/>
              </a:solidFill>
              <a:latin typeface="Aptos"/>
              <a:ea typeface="Aptos"/>
              <a:cs typeface="Aptos"/>
              <a:sym typeface="Aptos"/>
            </a:endParaRPr>
          </a:p>
          <a:p>
            <a:pPr indent="-304800" lvl="0" marL="457200" rtl="0" algn="l">
              <a:lnSpc>
                <a:spcPct val="100000"/>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Kuruluşu Etkileyen Finansal Kaynak (İstihdam, Mali, vb.);</a:t>
            </a:r>
            <a:endParaRPr sz="1200">
              <a:solidFill>
                <a:srgbClr val="000000"/>
              </a:solidFill>
              <a:latin typeface="Aptos"/>
              <a:ea typeface="Aptos"/>
              <a:cs typeface="Aptos"/>
              <a:sym typeface="Aptos"/>
            </a:endParaRPr>
          </a:p>
          <a:p>
            <a:pPr indent="-304800" lvl="0" marL="457200" rtl="0" algn="l">
              <a:lnSpc>
                <a:spcPct val="100000"/>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Enerji Yönetiminin Gelişmişliği ve Kültürü;</a:t>
            </a:r>
            <a:endParaRPr sz="1200">
              <a:solidFill>
                <a:srgbClr val="000000"/>
              </a:solidFill>
              <a:latin typeface="Aptos"/>
              <a:ea typeface="Aptos"/>
              <a:cs typeface="Aptos"/>
              <a:sym typeface="Aptos"/>
            </a:endParaRPr>
          </a:p>
          <a:p>
            <a:pPr indent="-304800" lvl="0" marL="457200" rtl="0" algn="l">
              <a:lnSpc>
                <a:spcPct val="100000"/>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Sürdürülebilirlik Konuları;</a:t>
            </a:r>
            <a:endParaRPr sz="1200">
              <a:solidFill>
                <a:srgbClr val="000000"/>
              </a:solidFill>
              <a:latin typeface="Aptos"/>
              <a:ea typeface="Aptos"/>
              <a:cs typeface="Aptos"/>
              <a:sym typeface="Aptos"/>
            </a:endParaRPr>
          </a:p>
          <a:p>
            <a:pPr indent="-304800" lvl="0" marL="457200" rtl="0" algn="l">
              <a:lnSpc>
                <a:spcPct val="100000"/>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Enerji Arzındaki Kesintiler İçin Acil Faaliyet Planları;</a:t>
            </a:r>
            <a:endParaRPr sz="1200">
              <a:solidFill>
                <a:srgbClr val="000000"/>
              </a:solidFill>
              <a:latin typeface="Aptos"/>
              <a:ea typeface="Aptos"/>
              <a:cs typeface="Aptos"/>
              <a:sym typeface="Aptos"/>
            </a:endParaRPr>
          </a:p>
          <a:p>
            <a:pPr indent="-304800" lvl="0" marL="457200" rtl="0" algn="l">
              <a:lnSpc>
                <a:spcPct val="100000"/>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Mevcut Teknolojinin Gelişmişliği;</a:t>
            </a:r>
            <a:endParaRPr sz="1200">
              <a:solidFill>
                <a:srgbClr val="000000"/>
              </a:solidFill>
              <a:latin typeface="Aptos"/>
              <a:ea typeface="Aptos"/>
              <a:cs typeface="Aptos"/>
              <a:sym typeface="Aptos"/>
            </a:endParaRPr>
          </a:p>
          <a:p>
            <a:pPr indent="-304800" lvl="0" marL="457200" rtl="0" algn="l">
              <a:lnSpc>
                <a:spcPct val="100000"/>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Çalışma Riskleri ve Yükümlülük Konuları.</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t/>
            </a:r>
            <a:endParaRPr sz="1200">
              <a:solidFill>
                <a:srgbClr val="000000"/>
              </a:solidFill>
              <a:latin typeface="Aptos"/>
              <a:ea typeface="Aptos"/>
              <a:cs typeface="Aptos"/>
              <a:sym typeface="Aptos"/>
            </a:endParaRPr>
          </a:p>
          <a:p>
            <a:pPr indent="0" lvl="0" marL="0" rtl="0" algn="l">
              <a:lnSpc>
                <a:spcPct val="100000"/>
              </a:lnSpc>
              <a:spcBef>
                <a:spcPts val="0"/>
              </a:spcBef>
              <a:spcAft>
                <a:spcPts val="0"/>
              </a:spcAft>
              <a:buNone/>
            </a:pPr>
            <a:r>
              <a:rPr lang="tr" sz="1200">
                <a:solidFill>
                  <a:srgbClr val="000000"/>
                </a:solidFill>
                <a:latin typeface="Aptos"/>
                <a:ea typeface="Aptos"/>
                <a:cs typeface="Aptos"/>
                <a:sym typeface="Aptos"/>
              </a:rPr>
              <a:t>Dış Hususlar</a:t>
            </a:r>
            <a:endParaRPr sz="1200">
              <a:solidFill>
                <a:srgbClr val="000000"/>
              </a:solidFill>
              <a:latin typeface="Aptos"/>
              <a:ea typeface="Aptos"/>
              <a:cs typeface="Aptos"/>
              <a:sym typeface="Aptos"/>
            </a:endParaRPr>
          </a:p>
          <a:p>
            <a:pPr indent="-304800" lvl="0" marL="457200" rtl="0" algn="l">
              <a:lnSpc>
                <a:spcPct val="100000"/>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Mevcut Ulusal ve Sektörel Amaçlar, Gereklilikler ve Standartlar Gibi İlgili Taraflara İlişkin Meseleler;</a:t>
            </a:r>
            <a:endParaRPr sz="1200">
              <a:solidFill>
                <a:srgbClr val="000000"/>
              </a:solidFill>
              <a:latin typeface="Aptos"/>
              <a:ea typeface="Aptos"/>
              <a:cs typeface="Aptos"/>
              <a:sym typeface="Aptos"/>
            </a:endParaRPr>
          </a:p>
          <a:p>
            <a:pPr indent="-304800" lvl="0" marL="457200" rtl="0" algn="l">
              <a:lnSpc>
                <a:spcPct val="100000"/>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Enerji Arzı, Güvenliği ve Güvenilirliğine Dair Kısıtlamalar veya Sınırlamalar;</a:t>
            </a:r>
            <a:endParaRPr sz="1200">
              <a:solidFill>
                <a:srgbClr val="000000"/>
              </a:solidFill>
              <a:latin typeface="Aptos"/>
              <a:ea typeface="Aptos"/>
              <a:cs typeface="Aptos"/>
              <a:sym typeface="Aptos"/>
            </a:endParaRPr>
          </a:p>
          <a:p>
            <a:pPr indent="-304800" lvl="0" marL="457200" rtl="0" algn="l">
              <a:lnSpc>
                <a:spcPct val="100000"/>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Enerji Maliyeti veya Enerji Türlerinin Mevcudiyeti;</a:t>
            </a:r>
            <a:endParaRPr sz="1200">
              <a:solidFill>
                <a:srgbClr val="000000"/>
              </a:solidFill>
              <a:latin typeface="Aptos"/>
              <a:ea typeface="Aptos"/>
              <a:cs typeface="Aptos"/>
              <a:sym typeface="Aptos"/>
            </a:endParaRPr>
          </a:p>
          <a:p>
            <a:pPr indent="-304800" lvl="0" marL="457200" rtl="0" algn="l">
              <a:lnSpc>
                <a:spcPct val="100000"/>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Hava Durumunun Etkileri;</a:t>
            </a:r>
            <a:endParaRPr sz="1200">
              <a:solidFill>
                <a:srgbClr val="000000"/>
              </a:solidFill>
              <a:latin typeface="Aptos"/>
              <a:ea typeface="Aptos"/>
              <a:cs typeface="Aptos"/>
              <a:sym typeface="Aptos"/>
            </a:endParaRPr>
          </a:p>
          <a:p>
            <a:pPr indent="-304800" lvl="0" marL="457200" rtl="0" algn="l">
              <a:lnSpc>
                <a:spcPct val="100000"/>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İklim Değişikliğinin Etkileri;</a:t>
            </a:r>
            <a:endParaRPr sz="1200">
              <a:solidFill>
                <a:srgbClr val="000000"/>
              </a:solidFill>
              <a:latin typeface="Aptos"/>
              <a:ea typeface="Aptos"/>
              <a:cs typeface="Aptos"/>
              <a:sym typeface="Aptos"/>
            </a:endParaRPr>
          </a:p>
          <a:p>
            <a:pPr indent="-304800" lvl="0" marL="457200" rtl="0" algn="l">
              <a:lnSpc>
                <a:spcPct val="100000"/>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Sera Gazı (Ghg) Emisyonlarına Etkisi,</a:t>
            </a:r>
            <a:endParaRPr sz="1200">
              <a:solidFill>
                <a:srgbClr val="000000"/>
              </a:solidFill>
              <a:latin typeface="Aptos"/>
              <a:ea typeface="Aptos"/>
              <a:cs typeface="Aptos"/>
              <a:sym typeface="Aptos"/>
            </a:endParaRPr>
          </a:p>
          <a:p>
            <a:pPr indent="-304800" lvl="0" marL="457200" rtl="0" algn="l">
              <a:lnSpc>
                <a:spcPct val="100000"/>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Acil ve Beklenmedik Durumlar.</a:t>
            </a:r>
            <a:endParaRPr sz="1200">
              <a:solidFill>
                <a:srgbClr val="000000"/>
              </a:solidFill>
              <a:latin typeface="Aptos"/>
              <a:ea typeface="Aptos"/>
              <a:cs typeface="Aptos"/>
              <a:sym typeface="Aptos"/>
            </a:endParaRPr>
          </a:p>
          <a:p>
            <a:pPr indent="0" lvl="0" marL="0" rtl="0" algn="l">
              <a:spcBef>
                <a:spcPts val="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EnYS performansına ait uygunsuzluklar ve düzeltici faaliyetler;</a:t>
            </a:r>
            <a:endParaRPr/>
          </a:p>
        </p:txBody>
      </p:sp>
      <p:sp>
        <p:nvSpPr>
          <p:cNvPr id="90" name="Google Shape;90;p17"/>
          <p:cNvSpPr txBox="1"/>
          <p:nvPr>
            <p:ph idx="1" type="body"/>
          </p:nvPr>
        </p:nvSpPr>
        <p:spPr>
          <a:xfrm>
            <a:off x="4644675" y="70500"/>
            <a:ext cx="4443900" cy="5022300"/>
          </a:xfrm>
          <a:prstGeom prst="rect">
            <a:avLst/>
          </a:prstGeom>
        </p:spPr>
        <p:txBody>
          <a:bodyPr anchorCtr="0" anchor="t" bIns="91425" lIns="91425" spcFirstLastPara="1" rIns="91425" wrap="square" tIns="91425">
            <a:normAutofit/>
          </a:bodyPr>
          <a:lstStyle/>
          <a:p>
            <a:pPr indent="0" lvl="0" marL="0" rtl="0" algn="l">
              <a:lnSpc>
                <a:spcPct val="115833"/>
              </a:lnSpc>
              <a:spcBef>
                <a:spcPts val="0"/>
              </a:spcBef>
              <a:spcAft>
                <a:spcPts val="800"/>
              </a:spcAft>
              <a:buNone/>
            </a:pPr>
            <a:r>
              <a:rPr lang="tr" sz="1600">
                <a:solidFill>
                  <a:srgbClr val="000000"/>
                </a:solidFill>
                <a:latin typeface="Aptos"/>
                <a:ea typeface="Aptos"/>
                <a:cs typeface="Aptos"/>
                <a:sym typeface="Aptos"/>
              </a:rPr>
              <a:t>2023 yılı içerisinde İç Denetiminde ve TSE tarafından yapılan belgelendirme denetimlerinde herhangi bir uygunsuzluk görülmemiştir.</a:t>
            </a:r>
            <a:endParaRPr sz="1700"/>
          </a:p>
        </p:txBody>
      </p:sp>
      <p:pic>
        <p:nvPicPr>
          <p:cNvPr id="91" name="Google Shape;91;p17"/>
          <p:cNvPicPr preferRelativeResize="0"/>
          <p:nvPr/>
        </p:nvPicPr>
        <p:blipFill>
          <a:blip r:embed="rId3">
            <a:alphaModFix/>
          </a:blip>
          <a:stretch>
            <a:fillRect/>
          </a:stretch>
        </p:blipFill>
        <p:spPr>
          <a:xfrm>
            <a:off x="4736450" y="1480175"/>
            <a:ext cx="4352126" cy="36126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EnYS performansına ait izleme ve ölçüm sonuçları;</a:t>
            </a:r>
            <a:endParaRPr/>
          </a:p>
        </p:txBody>
      </p:sp>
      <p:sp>
        <p:nvSpPr>
          <p:cNvPr id="97" name="Google Shape;97;p18"/>
          <p:cNvSpPr txBox="1"/>
          <p:nvPr>
            <p:ph idx="1" type="body"/>
          </p:nvPr>
        </p:nvSpPr>
        <p:spPr>
          <a:xfrm>
            <a:off x="4374725" y="81500"/>
            <a:ext cx="4669800" cy="5061900"/>
          </a:xfrm>
          <a:prstGeom prst="rect">
            <a:avLst/>
          </a:prstGeom>
        </p:spPr>
        <p:txBody>
          <a:bodyPr anchorCtr="0" anchor="t" bIns="91425" lIns="91425" spcFirstLastPara="1" rIns="91425" wrap="square" tIns="91425">
            <a:normAutofit fontScale="92500" lnSpcReduction="20000"/>
          </a:bodyPr>
          <a:lstStyle/>
          <a:p>
            <a:pPr indent="0" lvl="0" marL="0" rtl="0" algn="l">
              <a:lnSpc>
                <a:spcPct val="115833"/>
              </a:lnSpc>
              <a:spcBef>
                <a:spcPts val="0"/>
              </a:spcBef>
              <a:spcAft>
                <a:spcPts val="0"/>
              </a:spcAft>
              <a:buNone/>
            </a:pPr>
            <a:r>
              <a:rPr lang="tr" sz="1200">
                <a:solidFill>
                  <a:srgbClr val="000000"/>
                </a:solidFill>
                <a:latin typeface="Aptos"/>
                <a:ea typeface="Aptos"/>
                <a:cs typeface="Aptos"/>
                <a:sym typeface="Aptos"/>
              </a:rPr>
              <a:t>Enerji Yönetim Sistemi faaliyetlerinin üst seviyeye </a:t>
            </a:r>
            <a:r>
              <a:rPr lang="tr" sz="1200">
                <a:solidFill>
                  <a:srgbClr val="000000"/>
                </a:solidFill>
                <a:latin typeface="Aptos"/>
                <a:ea typeface="Aptos"/>
                <a:cs typeface="Aptos"/>
                <a:sym typeface="Aptos"/>
              </a:rPr>
              <a:t>çıkarılması</a:t>
            </a:r>
            <a:r>
              <a:rPr lang="tr" sz="1200">
                <a:solidFill>
                  <a:srgbClr val="000000"/>
                </a:solidFill>
                <a:latin typeface="Aptos"/>
                <a:ea typeface="Aptos"/>
                <a:cs typeface="Aptos"/>
                <a:sym typeface="Aptos"/>
              </a:rPr>
              <a:t> için Üniversitemiz birimlerinde, birim enerji sorumlusu, enerji yöneticisi görevlendirmesi yapılmış olup Kurum Enerji Yönetim Birimi Organizasyon Şeması </a:t>
            </a:r>
            <a:r>
              <a:rPr lang="tr" sz="1200">
                <a:solidFill>
                  <a:srgbClr val="000000"/>
                </a:solidFill>
                <a:latin typeface="Aptos"/>
                <a:ea typeface="Aptos"/>
                <a:cs typeface="Aptos"/>
                <a:sym typeface="Aptos"/>
              </a:rPr>
              <a:t>oluşturulmuştur</a:t>
            </a:r>
            <a:r>
              <a:rPr lang="tr" sz="1200">
                <a:solidFill>
                  <a:srgbClr val="000000"/>
                </a:solidFill>
                <a:latin typeface="Aptos"/>
                <a:ea typeface="Aptos"/>
                <a:cs typeface="Aptos"/>
                <a:sym typeface="Aptos"/>
              </a:rPr>
              <a:t>. </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lang="tr" sz="1200">
                <a:solidFill>
                  <a:srgbClr val="000000"/>
                </a:solidFill>
                <a:latin typeface="Aptos"/>
                <a:ea typeface="Aptos"/>
                <a:cs typeface="Aptos"/>
                <a:sym typeface="Aptos"/>
              </a:rPr>
              <a:t>İzleme ve Ölçme ile ilgili ENERJİ YÖNETİM SİSTEMİ İZLEME VE ÖLÇME PLANI(EnYS.PL.10) oluşturulmuştur. İzleme ve Ölçme ile ilgili takip edilen parametreler ve kontrol periyotları aşağıda verilmiştir.</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lang="tr" sz="1200">
                <a:solidFill>
                  <a:srgbClr val="000000"/>
                </a:solidFill>
                <a:latin typeface="Aptos"/>
                <a:ea typeface="Aptos"/>
                <a:cs typeface="Aptos"/>
                <a:sym typeface="Aptos"/>
              </a:rPr>
              <a:t>PARAMETRE ADI					PERİYOT</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lang="tr" sz="1200">
                <a:solidFill>
                  <a:srgbClr val="000000"/>
                </a:solidFill>
                <a:latin typeface="Aptos"/>
                <a:ea typeface="Aptos"/>
                <a:cs typeface="Aptos"/>
                <a:sym typeface="Aptos"/>
              </a:rPr>
              <a:t>ISO 50001 Enerji Yönetim Sistemi		Üç Yıl (Belge Yenileme)</a:t>
            </a:r>
            <a:endParaRPr sz="1200">
              <a:solidFill>
                <a:srgbClr val="000000"/>
              </a:solidFill>
              <a:latin typeface="Aptos"/>
              <a:ea typeface="Aptos"/>
              <a:cs typeface="Aptos"/>
              <a:sym typeface="Aptos"/>
            </a:endParaRPr>
          </a:p>
          <a:p>
            <a:pPr indent="457200" lvl="0" marL="2286000" rtl="0" algn="l">
              <a:lnSpc>
                <a:spcPct val="115833"/>
              </a:lnSpc>
              <a:spcBef>
                <a:spcPts val="800"/>
              </a:spcBef>
              <a:spcAft>
                <a:spcPts val="0"/>
              </a:spcAft>
              <a:buNone/>
            </a:pPr>
            <a:r>
              <a:rPr lang="tr" sz="1200">
                <a:solidFill>
                  <a:srgbClr val="000000"/>
                </a:solidFill>
                <a:latin typeface="Aptos"/>
                <a:ea typeface="Aptos"/>
                <a:cs typeface="Aptos"/>
                <a:sym typeface="Aptos"/>
              </a:rPr>
              <a:t>Bir Yıl (Gözetim)</a:t>
            </a:r>
            <a:r>
              <a:rPr lang="tr" sz="1200">
                <a:solidFill>
                  <a:srgbClr val="000000"/>
                </a:solidFill>
                <a:latin typeface="Aptos"/>
                <a:ea typeface="Aptos"/>
                <a:cs typeface="Aptos"/>
                <a:sym typeface="Aptos"/>
              </a:rPr>
              <a:t> </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lang="tr" sz="1200">
                <a:solidFill>
                  <a:srgbClr val="000000"/>
                </a:solidFill>
                <a:latin typeface="Aptos"/>
                <a:ea typeface="Aptos"/>
                <a:cs typeface="Aptos"/>
                <a:sym typeface="Aptos"/>
              </a:rPr>
              <a:t>Yasal Şartlara ve Diğer Gerekliliklere		</a:t>
            </a:r>
            <a:r>
              <a:rPr lang="tr" sz="1200">
                <a:solidFill>
                  <a:srgbClr val="000000"/>
                </a:solidFill>
                <a:latin typeface="Aptos"/>
                <a:ea typeface="Aptos"/>
                <a:cs typeface="Aptos"/>
                <a:sym typeface="Aptos"/>
              </a:rPr>
              <a:t>Bir Yıl</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lang="tr" sz="1200">
                <a:solidFill>
                  <a:srgbClr val="000000"/>
                </a:solidFill>
                <a:latin typeface="Aptos"/>
                <a:ea typeface="Aptos"/>
                <a:cs typeface="Aptos"/>
                <a:sym typeface="Aptos"/>
              </a:rPr>
              <a:t>Uygunluğun Değerlendirilmesi			Bir Yıl</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lang="tr" sz="1200">
                <a:solidFill>
                  <a:srgbClr val="000000"/>
                </a:solidFill>
                <a:latin typeface="Aptos"/>
                <a:ea typeface="Aptos"/>
                <a:cs typeface="Aptos"/>
                <a:sym typeface="Aptos"/>
              </a:rPr>
              <a:t>YGG Toplantı Raporları				Bir Yıl</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lang="tr" sz="1200">
                <a:solidFill>
                  <a:srgbClr val="000000"/>
                </a:solidFill>
                <a:latin typeface="Aptos"/>
                <a:ea typeface="Aptos"/>
                <a:cs typeface="Aptos"/>
                <a:sym typeface="Aptos"/>
              </a:rPr>
              <a:t>İç Tetkik Raporları					Bir Yıl</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lang="tr" sz="1200">
                <a:solidFill>
                  <a:srgbClr val="000000"/>
                </a:solidFill>
                <a:latin typeface="Aptos"/>
                <a:ea typeface="Aptos"/>
                <a:cs typeface="Aptos"/>
                <a:sym typeface="Aptos"/>
              </a:rPr>
              <a:t>Enerji Bildirimi					Her Yıl Mart Ayı İçerisinde</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lang="tr" sz="1200">
                <a:solidFill>
                  <a:srgbClr val="000000"/>
                </a:solidFill>
                <a:latin typeface="Aptos"/>
                <a:ea typeface="Aptos"/>
                <a:cs typeface="Aptos"/>
                <a:sym typeface="Aptos"/>
              </a:rPr>
              <a:t>Elektrik Tüketimi					Bir Ay</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lang="tr" sz="1200">
                <a:solidFill>
                  <a:srgbClr val="000000"/>
                </a:solidFill>
                <a:latin typeface="Aptos"/>
                <a:ea typeface="Aptos"/>
                <a:cs typeface="Aptos"/>
                <a:sym typeface="Aptos"/>
              </a:rPr>
              <a:t>Doğalgaz Tüketimi					Bir Ay</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lang="tr" sz="1200">
                <a:solidFill>
                  <a:srgbClr val="000000"/>
                </a:solidFill>
                <a:latin typeface="Aptos"/>
                <a:ea typeface="Aptos"/>
                <a:cs typeface="Aptos"/>
                <a:sym typeface="Aptos"/>
              </a:rPr>
              <a:t>Yakıt Tüketimi						Bir Ay</a:t>
            </a:r>
            <a:endParaRPr sz="1200">
              <a:solidFill>
                <a:srgbClr val="000000"/>
              </a:solidFill>
              <a:latin typeface="Aptos"/>
              <a:ea typeface="Aptos"/>
              <a:cs typeface="Aptos"/>
              <a:sym typeface="Aptos"/>
            </a:endParaRPr>
          </a:p>
          <a:p>
            <a:pPr indent="0" lvl="0" marL="0" rtl="0" algn="l">
              <a:spcBef>
                <a:spcPts val="8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EnYS performansına ait izleme ve ölçüm sonuçları;</a:t>
            </a:r>
            <a:endParaRPr/>
          </a:p>
        </p:txBody>
      </p:sp>
      <p:sp>
        <p:nvSpPr>
          <p:cNvPr id="103" name="Google Shape;103;p19"/>
          <p:cNvSpPr txBox="1"/>
          <p:nvPr>
            <p:ph idx="1" type="body"/>
          </p:nvPr>
        </p:nvSpPr>
        <p:spPr>
          <a:xfrm>
            <a:off x="4328625" y="37375"/>
            <a:ext cx="4815600" cy="5106000"/>
          </a:xfrm>
          <a:prstGeom prst="rect">
            <a:avLst/>
          </a:prstGeom>
        </p:spPr>
        <p:txBody>
          <a:bodyPr anchorCtr="0" anchor="t" bIns="91425" lIns="91425" spcFirstLastPara="1" rIns="91425" wrap="square" tIns="91425">
            <a:normAutofit/>
          </a:bodyPr>
          <a:lstStyle/>
          <a:p>
            <a:pPr indent="0" lvl="0" marL="0" rtl="0" algn="l">
              <a:lnSpc>
                <a:spcPct val="115833"/>
              </a:lnSpc>
              <a:spcBef>
                <a:spcPts val="0"/>
              </a:spcBef>
              <a:spcAft>
                <a:spcPts val="0"/>
              </a:spcAft>
              <a:buNone/>
            </a:pPr>
            <a:r>
              <a:rPr lang="tr" sz="1200">
                <a:solidFill>
                  <a:srgbClr val="000000"/>
                </a:solidFill>
                <a:latin typeface="Aptos"/>
                <a:ea typeface="Aptos"/>
                <a:cs typeface="Aptos"/>
                <a:sym typeface="Aptos"/>
              </a:rPr>
              <a:t>İzleme ve Ölçme ile ilgili veriler ENERJİ YÖNETİM SİSTEMİ VERİLERİNİ TOPLAMA PLANI (EnYS.PL.04) oluşturulmuş olup, Hizmet Binalarına ait enerji analizörlerinden elektrik tüketimleri, İdari ve Mali İşler Daire Başkanlığı ile Sağlık Kültür Spor Daire Başkanlığı tarafından ödenen elektrik ve doğalgaz faturalarından toplanan tüketim verileri ile hizmet araçları yakıt tüketim verileri aylık olarak toplanmaktadır.</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b="1" lang="tr" sz="1200">
                <a:solidFill>
                  <a:srgbClr val="000000"/>
                </a:solidFill>
                <a:latin typeface="Aptos"/>
                <a:ea typeface="Aptos"/>
                <a:cs typeface="Aptos"/>
                <a:sym typeface="Aptos"/>
              </a:rPr>
              <a:t>2023 yılında toplam elektrik tüketimi 3.468.301,87 kWh </a:t>
            </a:r>
            <a:endParaRPr b="1"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b="1" lang="tr" sz="1200">
                <a:solidFill>
                  <a:srgbClr val="000000"/>
                </a:solidFill>
                <a:latin typeface="Aptos"/>
                <a:ea typeface="Aptos"/>
                <a:cs typeface="Aptos"/>
                <a:sym typeface="Aptos"/>
              </a:rPr>
              <a:t>2023 yılında toplam doğalgaz tüketimi 559.597,14 Sm3</a:t>
            </a:r>
            <a:endParaRPr b="1"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b="1" lang="tr" sz="1200">
                <a:solidFill>
                  <a:srgbClr val="000000"/>
                </a:solidFill>
                <a:latin typeface="Aptos"/>
                <a:ea typeface="Aptos"/>
                <a:cs typeface="Aptos"/>
                <a:sym typeface="Aptos"/>
              </a:rPr>
              <a:t>2023 yılında toplam hizmet araçları yakıt tüketimi 10.641,63 lt </a:t>
            </a:r>
            <a:endParaRPr b="1"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b="1" lang="tr" sz="1200">
                <a:solidFill>
                  <a:srgbClr val="000000"/>
                </a:solidFill>
                <a:latin typeface="Aptos"/>
                <a:ea typeface="Aptos"/>
                <a:cs typeface="Aptos"/>
                <a:sym typeface="Aptos"/>
              </a:rPr>
              <a:t>2023 yılında toplam çim makinaları yakıt tüketimi 1.375,05 lt</a:t>
            </a:r>
            <a:endParaRPr b="1"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lang="tr" sz="1200">
                <a:solidFill>
                  <a:srgbClr val="000000"/>
                </a:solidFill>
                <a:latin typeface="Aptos"/>
                <a:ea typeface="Aptos"/>
                <a:cs typeface="Aptos"/>
                <a:sym typeface="Aptos"/>
              </a:rPr>
              <a:t>Üniversitemiz enerji tüketimleri mart ayı içerisinde ENVER portalına girilmiş olup,Kayseri Valiliği bünyesinde yer alan il enerji yönetim birimine 21.03.2024 tarihli 87563 sayılı yazı ile bildirilmiştir.</a:t>
            </a:r>
            <a:endParaRPr sz="1200">
              <a:solidFill>
                <a:srgbClr val="000000"/>
              </a:solidFill>
              <a:latin typeface="Aptos"/>
              <a:ea typeface="Aptos"/>
              <a:cs typeface="Aptos"/>
              <a:sym typeface="Aptos"/>
            </a:endParaRPr>
          </a:p>
          <a:p>
            <a:pPr indent="0" lvl="0" marL="0" rtl="0" algn="l">
              <a:spcBef>
                <a:spcPts val="800"/>
              </a:spcBef>
              <a:spcAft>
                <a:spcPts val="1200"/>
              </a:spcAft>
              <a:buNone/>
            </a:pPr>
            <a:r>
              <a:t/>
            </a:r>
            <a:endParaRPr sz="1200">
              <a:solidFill>
                <a:srgbClr val="000000"/>
              </a:solidFill>
              <a:latin typeface="Aptos"/>
              <a:ea typeface="Aptos"/>
              <a:cs typeface="Aptos"/>
              <a:sym typeface="Aptos"/>
            </a:endParaRPr>
          </a:p>
        </p:txBody>
      </p:sp>
      <p:pic>
        <p:nvPicPr>
          <p:cNvPr id="104" name="Google Shape;104;p19"/>
          <p:cNvPicPr preferRelativeResize="0"/>
          <p:nvPr/>
        </p:nvPicPr>
        <p:blipFill>
          <a:blip r:embed="rId3">
            <a:alphaModFix/>
          </a:blip>
          <a:stretch>
            <a:fillRect/>
          </a:stretch>
        </p:blipFill>
        <p:spPr>
          <a:xfrm>
            <a:off x="0" y="3929056"/>
            <a:ext cx="9144003" cy="12144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EnYS performansına ait tetkik sonuçları;</a:t>
            </a:r>
            <a:endParaRPr/>
          </a:p>
        </p:txBody>
      </p:sp>
      <p:sp>
        <p:nvSpPr>
          <p:cNvPr id="110" name="Google Shape;110;p20"/>
          <p:cNvSpPr txBox="1"/>
          <p:nvPr>
            <p:ph idx="1" type="body"/>
          </p:nvPr>
        </p:nvSpPr>
        <p:spPr>
          <a:xfrm>
            <a:off x="4374725" y="81500"/>
            <a:ext cx="4669800" cy="5061900"/>
          </a:xfrm>
          <a:prstGeom prst="rect">
            <a:avLst/>
          </a:prstGeom>
        </p:spPr>
        <p:txBody>
          <a:bodyPr anchorCtr="0" anchor="t" bIns="91425" lIns="91425" spcFirstLastPara="1" rIns="91425" wrap="square" tIns="91425">
            <a:normAutofit/>
          </a:bodyPr>
          <a:lstStyle/>
          <a:p>
            <a:pPr indent="0" lvl="0" marL="0" rtl="0" algn="l">
              <a:lnSpc>
                <a:spcPct val="115833"/>
              </a:lnSpc>
              <a:spcBef>
                <a:spcPts val="0"/>
              </a:spcBef>
              <a:spcAft>
                <a:spcPts val="0"/>
              </a:spcAft>
              <a:buNone/>
            </a:pPr>
            <a:r>
              <a:rPr lang="tr" sz="1200">
                <a:solidFill>
                  <a:srgbClr val="000000"/>
                </a:solidFill>
                <a:latin typeface="Aptos"/>
                <a:ea typeface="Aptos"/>
                <a:cs typeface="Aptos"/>
                <a:sym typeface="Aptos"/>
              </a:rPr>
              <a:t>Üniversitemiz Enerji Yönetim Sistemi Kapsamında 2023 yılında enerji yönetimiyle ilgili aşağıda verilen </a:t>
            </a:r>
            <a:r>
              <a:rPr lang="tr" sz="1200">
                <a:solidFill>
                  <a:srgbClr val="000000"/>
                </a:solidFill>
                <a:latin typeface="Aptos"/>
                <a:ea typeface="Aptos"/>
                <a:cs typeface="Aptos"/>
                <a:sym typeface="Aptos"/>
              </a:rPr>
              <a:t>birimlerde</a:t>
            </a:r>
            <a:r>
              <a:rPr lang="tr" sz="1200">
                <a:solidFill>
                  <a:srgbClr val="000000"/>
                </a:solidFill>
                <a:latin typeface="Aptos"/>
                <a:ea typeface="Aptos"/>
                <a:cs typeface="Aptos"/>
                <a:sym typeface="Aptos"/>
              </a:rPr>
              <a:t> iç tetkikler tamamlanmış olup herhangi bir uygunsuzluğa rastlanmamıştır.</a:t>
            </a:r>
            <a:endParaRPr sz="1200">
              <a:solidFill>
                <a:srgbClr val="000000"/>
              </a:solidFill>
              <a:latin typeface="Aptos"/>
              <a:ea typeface="Aptos"/>
              <a:cs typeface="Aptos"/>
              <a:sym typeface="Aptos"/>
            </a:endParaRPr>
          </a:p>
          <a:p>
            <a:pPr indent="-304800" lvl="0" marL="457200" rtl="0" algn="l">
              <a:lnSpc>
                <a:spcPct val="115833"/>
              </a:lnSpc>
              <a:spcBef>
                <a:spcPts val="800"/>
              </a:spcBef>
              <a:spcAft>
                <a:spcPts val="0"/>
              </a:spcAft>
              <a:buClr>
                <a:srgbClr val="000000"/>
              </a:buClr>
              <a:buSzPts val="1200"/>
              <a:buFont typeface="Aptos"/>
              <a:buChar char="●"/>
            </a:pPr>
            <a:r>
              <a:rPr lang="tr" sz="1200">
                <a:solidFill>
                  <a:srgbClr val="000000"/>
                </a:solidFill>
                <a:latin typeface="Aptos"/>
                <a:ea typeface="Aptos"/>
                <a:cs typeface="Aptos"/>
                <a:sym typeface="Aptos"/>
              </a:rPr>
              <a:t>EnYS-Üst Yönetim,</a:t>
            </a:r>
            <a:endParaRPr sz="1200">
              <a:solidFill>
                <a:srgbClr val="000000"/>
              </a:solidFill>
              <a:latin typeface="Aptos"/>
              <a:ea typeface="Aptos"/>
              <a:cs typeface="Aptos"/>
              <a:sym typeface="Aptos"/>
            </a:endParaRPr>
          </a:p>
          <a:p>
            <a:pPr indent="-304800" lvl="0" marL="457200" rtl="0" algn="l">
              <a:lnSpc>
                <a:spcPct val="115833"/>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Enerji Yönetim Birimi ,</a:t>
            </a:r>
            <a:endParaRPr sz="1200">
              <a:solidFill>
                <a:srgbClr val="000000"/>
              </a:solidFill>
              <a:latin typeface="Aptos"/>
              <a:ea typeface="Aptos"/>
              <a:cs typeface="Aptos"/>
              <a:sym typeface="Aptos"/>
            </a:endParaRPr>
          </a:p>
          <a:p>
            <a:pPr indent="-304800" lvl="0" marL="457200" rtl="0" algn="l">
              <a:lnSpc>
                <a:spcPct val="115833"/>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Satın Alma -İdari Mali İşler</a:t>
            </a:r>
            <a:endParaRPr sz="1200">
              <a:solidFill>
                <a:srgbClr val="000000"/>
              </a:solidFill>
              <a:latin typeface="Aptos"/>
              <a:ea typeface="Aptos"/>
              <a:cs typeface="Aptos"/>
              <a:sym typeface="Aptos"/>
            </a:endParaRPr>
          </a:p>
          <a:p>
            <a:pPr indent="-304800" lvl="0" marL="457200" rtl="0" algn="l">
              <a:lnSpc>
                <a:spcPct val="115833"/>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Eğitim Personel Daire Başkanlığı</a:t>
            </a:r>
            <a:endParaRPr sz="1200">
              <a:solidFill>
                <a:srgbClr val="000000"/>
              </a:solidFill>
              <a:latin typeface="Aptos"/>
              <a:ea typeface="Aptos"/>
              <a:cs typeface="Aptos"/>
              <a:sym typeface="Aptos"/>
            </a:endParaRPr>
          </a:p>
          <a:p>
            <a:pPr indent="-304800" lvl="0" marL="457200" rtl="0" algn="l">
              <a:lnSpc>
                <a:spcPct val="115833"/>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Bakım Onarım-Tedarik-Satın Alma/İnşaat İmalat Şube Müdürlüğü</a:t>
            </a:r>
            <a:endParaRPr sz="1200">
              <a:solidFill>
                <a:srgbClr val="000000"/>
              </a:solidFill>
              <a:latin typeface="Aptos"/>
              <a:ea typeface="Aptos"/>
              <a:cs typeface="Aptos"/>
              <a:sym typeface="Aptos"/>
            </a:endParaRPr>
          </a:p>
          <a:p>
            <a:pPr indent="-304800" lvl="0" marL="457200" rtl="0" algn="l">
              <a:lnSpc>
                <a:spcPct val="115833"/>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Bakım Onarım-Tedarik-Satın Alma/Mekanik İmalat Şube Müdürlüğü</a:t>
            </a:r>
            <a:endParaRPr sz="1200">
              <a:solidFill>
                <a:srgbClr val="000000"/>
              </a:solidFill>
              <a:latin typeface="Aptos"/>
              <a:ea typeface="Aptos"/>
              <a:cs typeface="Aptos"/>
              <a:sym typeface="Aptos"/>
            </a:endParaRPr>
          </a:p>
          <a:p>
            <a:pPr indent="-304800" lvl="0" marL="457200" rtl="0" algn="l">
              <a:lnSpc>
                <a:spcPct val="115833"/>
              </a:lnSpc>
              <a:spcBef>
                <a:spcPts val="0"/>
              </a:spcBef>
              <a:spcAft>
                <a:spcPts val="0"/>
              </a:spcAft>
              <a:buClr>
                <a:srgbClr val="000000"/>
              </a:buClr>
              <a:buSzPts val="1200"/>
              <a:buFont typeface="Aptos"/>
              <a:buChar char="●"/>
            </a:pPr>
            <a:r>
              <a:rPr lang="tr" sz="1200">
                <a:solidFill>
                  <a:srgbClr val="000000"/>
                </a:solidFill>
                <a:latin typeface="Aptos"/>
                <a:ea typeface="Aptos"/>
                <a:cs typeface="Aptos"/>
                <a:sym typeface="Aptos"/>
              </a:rPr>
              <a:t>Bakım Onarım-Tedarik-Satın Alma/Elektrik İmalat Şube Müdürlüğü</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lang="tr" sz="1200">
                <a:solidFill>
                  <a:srgbClr val="000000"/>
                </a:solidFill>
                <a:latin typeface="Aptos"/>
                <a:ea typeface="Aptos"/>
                <a:cs typeface="Aptos"/>
                <a:sym typeface="Aptos"/>
              </a:rPr>
              <a:t>TSE KAYSERİ BÖLGE KOORDİNATÖRLÜĞÜ tarafından yapılan TS EN ISO 50001 Belgelendirme tetkiki sonucunda herhangi bir uygunsuzluğa rastlanmamış olup Üniversitemiz Enerji Yönetim Sistemi TSE ve Uluslararası IQNet tarafından 20.12.2023 tarihinden TS EN ISO 50001 Belgesi ile belgelendirilmiştir.</a:t>
            </a:r>
            <a:endParaRPr sz="1200">
              <a:solidFill>
                <a:srgbClr val="000000"/>
              </a:solidFill>
              <a:latin typeface="Aptos"/>
              <a:ea typeface="Aptos"/>
              <a:cs typeface="Aptos"/>
              <a:sym typeface="Aptos"/>
            </a:endParaRPr>
          </a:p>
          <a:p>
            <a:pPr indent="0" lvl="0" marL="0" rtl="0" algn="l">
              <a:spcBef>
                <a:spcPts val="800"/>
              </a:spcBef>
              <a:spcAft>
                <a:spcPts val="1200"/>
              </a:spcAft>
              <a:buNone/>
            </a:pPr>
            <a:r>
              <a:t/>
            </a:r>
            <a:endParaRPr sz="1200">
              <a:solidFill>
                <a:srgbClr val="000000"/>
              </a:solidFill>
              <a:latin typeface="Aptos"/>
              <a:ea typeface="Aptos"/>
              <a:cs typeface="Aptos"/>
              <a:sym typeface="Apto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25" y="500925"/>
            <a:ext cx="3706500" cy="250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EnYS performansına ait yasal şartlara ve diğer şartlara dair uygunluk değerlendirme sonuçları;</a:t>
            </a:r>
            <a:endParaRPr/>
          </a:p>
        </p:txBody>
      </p:sp>
      <p:sp>
        <p:nvSpPr>
          <p:cNvPr id="116" name="Google Shape;116;p21"/>
          <p:cNvSpPr txBox="1"/>
          <p:nvPr>
            <p:ph idx="1" type="body"/>
          </p:nvPr>
        </p:nvSpPr>
        <p:spPr>
          <a:xfrm>
            <a:off x="4374725" y="81500"/>
            <a:ext cx="4669800" cy="5061900"/>
          </a:xfrm>
          <a:prstGeom prst="rect">
            <a:avLst/>
          </a:prstGeom>
        </p:spPr>
        <p:txBody>
          <a:bodyPr anchorCtr="0" anchor="t" bIns="91425" lIns="91425" spcFirstLastPara="1" rIns="91425" wrap="square" tIns="91425">
            <a:normAutofit/>
          </a:bodyPr>
          <a:lstStyle/>
          <a:p>
            <a:pPr indent="0" lvl="0" marL="0" rtl="0" algn="l">
              <a:lnSpc>
                <a:spcPct val="115833"/>
              </a:lnSpc>
              <a:spcBef>
                <a:spcPts val="0"/>
              </a:spcBef>
              <a:spcAft>
                <a:spcPts val="0"/>
              </a:spcAft>
              <a:buNone/>
            </a:pPr>
            <a:r>
              <a:rPr lang="tr" sz="1200">
                <a:solidFill>
                  <a:srgbClr val="000000"/>
                </a:solidFill>
                <a:latin typeface="Aptos"/>
                <a:ea typeface="Aptos"/>
                <a:cs typeface="Aptos"/>
                <a:sym typeface="Aptos"/>
              </a:rPr>
              <a:t>Üniversitemiz enerji yönetim sistemi yasal ve diğer şartlara uygunluğu takip etmek için;</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lang="tr" sz="1200">
                <a:solidFill>
                  <a:srgbClr val="000000"/>
                </a:solidFill>
                <a:latin typeface="Aptos"/>
                <a:ea typeface="Aptos"/>
                <a:cs typeface="Aptos"/>
                <a:sym typeface="Aptos"/>
              </a:rPr>
              <a:t>İÇ KAYNAKLI DOKÜMAN LİSTESİ(EnYS.LS.08)</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lang="tr" sz="1200">
                <a:solidFill>
                  <a:srgbClr val="000000"/>
                </a:solidFill>
                <a:latin typeface="Aptos"/>
                <a:ea typeface="Aptos"/>
                <a:cs typeface="Aptos"/>
                <a:sym typeface="Aptos"/>
              </a:rPr>
              <a:t>DIŞ KAYNAKLI DOKÜMAN LİSTESİ(EnYS.LS.03)</a:t>
            </a:r>
            <a:endParaRPr sz="1200">
              <a:solidFill>
                <a:srgbClr val="000000"/>
              </a:solidFill>
              <a:latin typeface="Aptos"/>
              <a:ea typeface="Aptos"/>
              <a:cs typeface="Aptos"/>
              <a:sym typeface="Aptos"/>
            </a:endParaRPr>
          </a:p>
          <a:p>
            <a:pPr indent="0" lvl="0" marL="0" rtl="0" algn="l">
              <a:lnSpc>
                <a:spcPct val="115833"/>
              </a:lnSpc>
              <a:spcBef>
                <a:spcPts val="800"/>
              </a:spcBef>
              <a:spcAft>
                <a:spcPts val="0"/>
              </a:spcAft>
              <a:buNone/>
            </a:pPr>
            <a:r>
              <a:rPr lang="tr" sz="1200">
                <a:solidFill>
                  <a:srgbClr val="000000"/>
                </a:solidFill>
                <a:latin typeface="Aptos"/>
                <a:ea typeface="Aptos"/>
                <a:cs typeface="Aptos"/>
                <a:sym typeface="Aptos"/>
              </a:rPr>
              <a:t>Oluşturulmuş olup söz konusu dokümanların güncelliği yasal şartlar uygunluk ve takip listesi (ENYS.LS.02 )ile takip edilmektedir.</a:t>
            </a:r>
            <a:endParaRPr sz="1200">
              <a:solidFill>
                <a:srgbClr val="000000"/>
              </a:solidFill>
              <a:latin typeface="Aptos"/>
              <a:ea typeface="Aptos"/>
              <a:cs typeface="Aptos"/>
              <a:sym typeface="Aptos"/>
            </a:endParaRPr>
          </a:p>
          <a:p>
            <a:pPr indent="0" lvl="0" marL="0" rtl="0" algn="l">
              <a:spcBef>
                <a:spcPts val="800"/>
              </a:spcBef>
              <a:spcAft>
                <a:spcPts val="1200"/>
              </a:spcAft>
              <a:buNone/>
            </a:pPr>
            <a:r>
              <a:t/>
            </a:r>
            <a:endParaRPr sz="1200">
              <a:solidFill>
                <a:srgbClr val="000000"/>
              </a:solidFill>
              <a:latin typeface="Aptos"/>
              <a:ea typeface="Aptos"/>
              <a:cs typeface="Aptos"/>
              <a:sym typeface="Apto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