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7" r:id="rId17"/>
    <p:sldId id="272" r:id="rId18"/>
    <p:sldId id="278" r:id="rId19"/>
    <p:sldId id="274" r:id="rId20"/>
    <p:sldId id="275" r:id="rId21"/>
    <p:sldId id="276" r:id="rId22"/>
  </p:sldIdLst>
  <p:sldSz cx="9144000" cy="5143500" type="screen16x9"/>
  <p:notesSz cx="6858000" cy="9144000"/>
  <p:embeddedFontLst>
    <p:embeddedFont>
      <p:font typeface="Merriweather" panose="00000500000000000000" pitchFamily="2" charset="-94"/>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97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d6690c7be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d6690c7be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d6690c7be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d6690c7be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d6690c7be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cd6690c7be_0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d6690c7be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d6690c7be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d6690c7b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d6690c7b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d6690c7be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d6690c7be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1C816DE3-BE12-EBA6-54F7-E1E568552FA9}"/>
            </a:ext>
          </a:extLst>
        </p:cNvPr>
        <p:cNvGrpSpPr/>
        <p:nvPr/>
      </p:nvGrpSpPr>
      <p:grpSpPr>
        <a:xfrm>
          <a:off x="0" y="0"/>
          <a:ext cx="0" cy="0"/>
          <a:chOff x="0" y="0"/>
          <a:chExt cx="0" cy="0"/>
        </a:xfrm>
      </p:grpSpPr>
      <p:sp>
        <p:nvSpPr>
          <p:cNvPr id="154" name="Google Shape;154;g2cd6690c7be_0_751:notes">
            <a:extLst>
              <a:ext uri="{FF2B5EF4-FFF2-40B4-BE49-F238E27FC236}">
                <a16:creationId xmlns:a16="http://schemas.microsoft.com/office/drawing/2014/main" id="{B5575FC6-11A2-3CDD-58B0-3AD44ABBE3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d6690c7be_0_751:notes">
            <a:extLst>
              <a:ext uri="{FF2B5EF4-FFF2-40B4-BE49-F238E27FC236}">
                <a16:creationId xmlns:a16="http://schemas.microsoft.com/office/drawing/2014/main" id="{BDDE2C23-B32E-8872-A0FF-84AE975B45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540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d6690c7be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d6690c7be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B41BB115-5601-196D-7454-58B931F4030F}"/>
            </a:ext>
          </a:extLst>
        </p:cNvPr>
        <p:cNvGrpSpPr/>
        <p:nvPr/>
      </p:nvGrpSpPr>
      <p:grpSpPr>
        <a:xfrm>
          <a:off x="0" y="0"/>
          <a:ext cx="0" cy="0"/>
          <a:chOff x="0" y="0"/>
          <a:chExt cx="0" cy="0"/>
        </a:xfrm>
      </p:grpSpPr>
      <p:sp>
        <p:nvSpPr>
          <p:cNvPr id="160" name="Google Shape;160;g2cd6690c7be_0_756:notes">
            <a:extLst>
              <a:ext uri="{FF2B5EF4-FFF2-40B4-BE49-F238E27FC236}">
                <a16:creationId xmlns:a16="http://schemas.microsoft.com/office/drawing/2014/main" id="{7B6B411B-4888-388E-B94B-0558C01580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d6690c7be_0_756:notes">
            <a:extLst>
              <a:ext uri="{FF2B5EF4-FFF2-40B4-BE49-F238E27FC236}">
                <a16:creationId xmlns:a16="http://schemas.microsoft.com/office/drawing/2014/main" id="{E7356486-8951-BA6D-0915-6C843B4F29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17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d6690c7be_0_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d6690c7be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cd6690c7be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cd6690c7be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d6690c7be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d6690c7be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d6690c7be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d6690c7be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cd6690c7be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cd6690c7be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cd6690c7be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cd6690c7be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d6690c7be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cd6690c7be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d6690c7be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cd6690c7be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d6690c7be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d6690c7be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d6690c7be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d6690c7be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d6690c7be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d6690c7be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744575"/>
            <a:ext cx="5345100" cy="385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sz="2400" dirty="0"/>
              <a:t>Enerji Yönetim Sistemi(EnYS)</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tr" dirty="0"/>
              <a:t>Yönetimin Gözden Geçirme Toplantısı</a:t>
            </a:r>
            <a:br>
              <a:rPr lang="tr" dirty="0"/>
            </a:br>
            <a:r>
              <a:rPr lang="tr" dirty="0"/>
              <a:t>20.12.2024</a:t>
            </a:r>
            <a:endParaRPr dirty="0"/>
          </a:p>
        </p:txBody>
      </p:sp>
      <p:pic>
        <p:nvPicPr>
          <p:cNvPr id="65" name="Google Shape;65;p13"/>
          <p:cNvPicPr preferRelativeResize="0"/>
          <p:nvPr/>
        </p:nvPicPr>
        <p:blipFill>
          <a:blip r:embed="rId3">
            <a:alphaModFix/>
          </a:blip>
          <a:stretch>
            <a:fillRect/>
          </a:stretch>
        </p:blipFill>
        <p:spPr>
          <a:xfrm>
            <a:off x="5715000" y="0"/>
            <a:ext cx="3429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dirty="0"/>
              <a:t>ENERJİ POLİTİKASI</a:t>
            </a:r>
          </a:p>
        </p:txBody>
      </p:sp>
      <p:sp>
        <p:nvSpPr>
          <p:cNvPr id="128" name="Google Shape;128;p23"/>
          <p:cNvSpPr txBox="1">
            <a:spLocks noGrp="1"/>
          </p:cNvSpPr>
          <p:nvPr>
            <p:ph type="body" idx="1"/>
          </p:nvPr>
        </p:nvSpPr>
        <p:spPr>
          <a:xfrm>
            <a:off x="4374725" y="81500"/>
            <a:ext cx="4669800" cy="5061900"/>
          </a:xfrm>
          <a:prstGeom prst="rect">
            <a:avLst/>
          </a:prstGeom>
        </p:spPr>
        <p:txBody>
          <a:bodyPr spcFirstLastPara="1" wrap="square" lIns="91425" tIns="91425" rIns="91425" bIns="91425" anchor="t" anchorCtr="0">
            <a:normAutofit lnSpcReduction="10000"/>
          </a:bodyPr>
          <a:lstStyle/>
          <a:p>
            <a:pPr marL="0" lvl="0" indent="0" algn="l" rtl="0">
              <a:lnSpc>
                <a:spcPct val="115833"/>
              </a:lnSpc>
              <a:spcBef>
                <a:spcPts val="0"/>
              </a:spcBef>
              <a:spcAft>
                <a:spcPts val="0"/>
              </a:spcAft>
              <a:buNone/>
            </a:pPr>
            <a:r>
              <a:rPr lang="tr-TR" sz="1200" b="1" dirty="0">
                <a:solidFill>
                  <a:srgbClr val="000000"/>
                </a:solidFill>
                <a:latin typeface="Aptos"/>
                <a:ea typeface="Aptos"/>
                <a:cs typeface="Aptos"/>
                <a:sym typeface="Aptos"/>
              </a:rPr>
              <a:t>Abdullah Gül Üniversitesi olarak enerji yönetim sistemi politikamız:</a:t>
            </a:r>
          </a:p>
          <a:p>
            <a:pPr marL="0" lvl="0" indent="0" algn="l" rtl="0">
              <a:lnSpc>
                <a:spcPct val="115833"/>
              </a:lnSpc>
              <a:spcBef>
                <a:spcPts val="0"/>
              </a:spcBef>
              <a:spcAft>
                <a:spcPts val="0"/>
              </a:spcAft>
              <a:buNone/>
            </a:pPr>
            <a:endParaRPr lang="tr-TR" sz="1200" b="1" dirty="0">
              <a:solidFill>
                <a:srgbClr val="000000"/>
              </a:solidFill>
              <a:latin typeface="Aptos"/>
              <a:ea typeface="Aptos"/>
              <a:cs typeface="Aptos"/>
              <a:sym typeface="Aptos"/>
            </a:endParaRP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TS EN ISO 50001:2018 standardı ile uyumlu Enerji Yönetim Sistemi kurulumu, gerçekleştirmeyi, sürekliliğini sağlamayı ve iyileştirilmesini,</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Enerji Yönetim Sistemimiz ile enerji yönetimi kapsamındaki faaliyetlerimizin TS EN ISO 50001:2018 standardına uygun yürütülmesini,</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Üniversitemizde gerçekleştirilen tüm faaliyetlerde kullanılan enerjinin verimli kullanımını sağlamayı, bunun için hedefler oluşturmayı, sürekli gözden geçirmeyi ve iyileştirilmesinin sağlanmasını,</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Üniversitemizin enerji hedef ve amaçlarının gerçekleştirilmesi için bilgi ve gerekli kaynakların varlığının sağlanmasını,</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Enerji verimliliği, enerji kullanımı ve enerji tüketimine ilişkin uygulanabilir yasal şartları ve diğer şartları karşılayan,</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Enerji performansının ve </a:t>
            </a:r>
            <a:r>
              <a:rPr lang="tr-TR" sz="1200" dirty="0" err="1">
                <a:solidFill>
                  <a:srgbClr val="000000"/>
                </a:solidFill>
                <a:latin typeface="Aptos"/>
                <a:ea typeface="Aptos"/>
                <a:cs typeface="Aptos"/>
                <a:sym typeface="Aptos"/>
              </a:rPr>
              <a:t>EnYS’nin</a:t>
            </a:r>
            <a:r>
              <a:rPr lang="tr-TR" sz="1200" dirty="0">
                <a:solidFill>
                  <a:srgbClr val="000000"/>
                </a:solidFill>
                <a:latin typeface="Aptos"/>
                <a:ea typeface="Aptos"/>
                <a:cs typeface="Aptos"/>
                <a:sym typeface="Aptos"/>
              </a:rPr>
              <a:t> sürekli iyileştirilmesini sağlayan,</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Enerji performansını etkileyen, enerji bakımından verimli ürün ve hizmetlerin tedarik edilmesini destekleyen,</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Eğitim binalarımızın oluşturulmasında enerji performansının iyileştirilmesini dikkate alan tasarım faaliyetlerini desteklemeyi taahhüt eder, enerji politikamız olarak ilan ederiz.</a:t>
            </a:r>
          </a:p>
          <a:p>
            <a:pPr marL="0" lvl="0" indent="0" algn="l" rtl="0">
              <a:lnSpc>
                <a:spcPct val="115833"/>
              </a:lnSpc>
              <a:spcBef>
                <a:spcPts val="800"/>
              </a:spcBef>
              <a:spcAft>
                <a:spcPts val="0"/>
              </a:spcAft>
              <a:buNone/>
            </a:pPr>
            <a:endParaRPr sz="1200" dirty="0">
              <a:solidFill>
                <a:srgbClr val="000000"/>
              </a:solidFill>
              <a:latin typeface="Aptos"/>
              <a:ea typeface="Aptos"/>
              <a:cs typeface="Aptos"/>
              <a:sym typeface="Aptos"/>
            </a:endParaRPr>
          </a:p>
          <a:p>
            <a:pPr marL="0" lvl="0" indent="0" algn="l" rtl="0">
              <a:spcBef>
                <a:spcPts val="800"/>
              </a:spcBef>
              <a:spcAft>
                <a:spcPts val="1200"/>
              </a:spcAft>
              <a:buNone/>
            </a:pPr>
            <a:endParaRPr sz="1200" dirty="0">
              <a:solidFill>
                <a:srgbClr val="000000"/>
              </a:solidFill>
              <a:latin typeface="Aptos"/>
              <a:ea typeface="Aptos"/>
              <a:cs typeface="Aptos"/>
              <a:sym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25" y="500925"/>
            <a:ext cx="3082639" cy="28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sz="1600" dirty="0"/>
              <a:t>YÖNETİMİN GÖZDEN GEÇİRMESİNE SUNULAN ENERJİ PERFORMANSI GİRDİLERİNE İLİŞKİN OLARAK AMAÇLAR VE ENERJİ HEDEFLERİNİN NE DÜZEYDE KARŞILANDIĞI</a:t>
            </a:r>
          </a:p>
        </p:txBody>
      </p:sp>
      <p:sp>
        <p:nvSpPr>
          <p:cNvPr id="134" name="Google Shape;134;p24"/>
          <p:cNvSpPr txBox="1">
            <a:spLocks noGrp="1"/>
          </p:cNvSpPr>
          <p:nvPr>
            <p:ph type="body" idx="1"/>
          </p:nvPr>
        </p:nvSpPr>
        <p:spPr>
          <a:xfrm>
            <a:off x="2930236" y="-100"/>
            <a:ext cx="6213739" cy="5070864"/>
          </a:xfrm>
          <a:prstGeom prst="rect">
            <a:avLst/>
          </a:prstGeom>
        </p:spPr>
        <p:txBody>
          <a:bodyPr spcFirstLastPara="1" wrap="square" lIns="91425" tIns="91425" rIns="91425" bIns="91425" anchor="t" anchorCtr="0">
            <a:normAutofit/>
          </a:bodyPr>
          <a:lstStyle/>
          <a:p>
            <a:pPr marL="0" lvl="0" indent="0" algn="l" rtl="0">
              <a:lnSpc>
                <a:spcPct val="115833"/>
              </a:lnSpc>
              <a:spcBef>
                <a:spcPts val="800"/>
              </a:spcBef>
              <a:spcAft>
                <a:spcPts val="0"/>
              </a:spcAft>
              <a:buNone/>
            </a:pPr>
            <a:endParaRPr sz="1200" dirty="0">
              <a:solidFill>
                <a:srgbClr val="000000"/>
              </a:solidFill>
              <a:latin typeface="Aptos"/>
              <a:ea typeface="Aptos"/>
              <a:cs typeface="Aptos"/>
              <a:sym typeface="Aptos"/>
            </a:endParaRPr>
          </a:p>
          <a:p>
            <a:pPr marL="0" lvl="0" indent="0" algn="l" rtl="0">
              <a:spcBef>
                <a:spcPts val="800"/>
              </a:spcBef>
              <a:spcAft>
                <a:spcPts val="1200"/>
              </a:spcAft>
              <a:buNone/>
            </a:pPr>
            <a:endParaRPr sz="1200" dirty="0">
              <a:solidFill>
                <a:srgbClr val="000000"/>
              </a:solidFill>
              <a:latin typeface="Aptos"/>
              <a:ea typeface="Aptos"/>
              <a:cs typeface="Aptos"/>
              <a:sym typeface="Aptos"/>
            </a:endParaRPr>
          </a:p>
        </p:txBody>
      </p:sp>
      <p:graphicFrame>
        <p:nvGraphicFramePr>
          <p:cNvPr id="3" name="Tablo 2">
            <a:extLst>
              <a:ext uri="{FF2B5EF4-FFF2-40B4-BE49-F238E27FC236}">
                <a16:creationId xmlns:a16="http://schemas.microsoft.com/office/drawing/2014/main" id="{E9FF998E-3EA8-0567-B853-ECFB8DB9067C}"/>
              </a:ext>
            </a:extLst>
          </p:cNvPr>
          <p:cNvGraphicFramePr>
            <a:graphicFrameLocks noGrp="1"/>
          </p:cNvGraphicFramePr>
          <p:nvPr>
            <p:extLst>
              <p:ext uri="{D42A27DB-BD31-4B8C-83A1-F6EECF244321}">
                <p14:modId xmlns:p14="http://schemas.microsoft.com/office/powerpoint/2010/main" val="1555302440"/>
              </p:ext>
            </p:extLst>
          </p:nvPr>
        </p:nvGraphicFramePr>
        <p:xfrm>
          <a:off x="4357256" y="48362"/>
          <a:ext cx="4786744" cy="5070864"/>
        </p:xfrm>
        <a:graphic>
          <a:graphicData uri="http://schemas.openxmlformats.org/drawingml/2006/table">
            <a:tbl>
              <a:tblPr/>
              <a:tblGrid>
                <a:gridCol w="623453">
                  <a:extLst>
                    <a:ext uri="{9D8B030D-6E8A-4147-A177-3AD203B41FA5}">
                      <a16:colId xmlns:a16="http://schemas.microsoft.com/office/drawing/2014/main" val="1339731627"/>
                    </a:ext>
                  </a:extLst>
                </a:gridCol>
                <a:gridCol w="623455">
                  <a:extLst>
                    <a:ext uri="{9D8B030D-6E8A-4147-A177-3AD203B41FA5}">
                      <a16:colId xmlns:a16="http://schemas.microsoft.com/office/drawing/2014/main" val="695212110"/>
                    </a:ext>
                  </a:extLst>
                </a:gridCol>
                <a:gridCol w="877998">
                  <a:extLst>
                    <a:ext uri="{9D8B030D-6E8A-4147-A177-3AD203B41FA5}">
                      <a16:colId xmlns:a16="http://schemas.microsoft.com/office/drawing/2014/main" val="3422617055"/>
                    </a:ext>
                  </a:extLst>
                </a:gridCol>
                <a:gridCol w="694493">
                  <a:extLst>
                    <a:ext uri="{9D8B030D-6E8A-4147-A177-3AD203B41FA5}">
                      <a16:colId xmlns:a16="http://schemas.microsoft.com/office/drawing/2014/main" val="2138160168"/>
                    </a:ext>
                  </a:extLst>
                </a:gridCol>
                <a:gridCol w="561109">
                  <a:extLst>
                    <a:ext uri="{9D8B030D-6E8A-4147-A177-3AD203B41FA5}">
                      <a16:colId xmlns:a16="http://schemas.microsoft.com/office/drawing/2014/main" val="848184253"/>
                    </a:ext>
                  </a:extLst>
                </a:gridCol>
                <a:gridCol w="498763">
                  <a:extLst>
                    <a:ext uri="{9D8B030D-6E8A-4147-A177-3AD203B41FA5}">
                      <a16:colId xmlns:a16="http://schemas.microsoft.com/office/drawing/2014/main" val="3818756141"/>
                    </a:ext>
                  </a:extLst>
                </a:gridCol>
                <a:gridCol w="484909">
                  <a:extLst>
                    <a:ext uri="{9D8B030D-6E8A-4147-A177-3AD203B41FA5}">
                      <a16:colId xmlns:a16="http://schemas.microsoft.com/office/drawing/2014/main" val="1423820202"/>
                    </a:ext>
                  </a:extLst>
                </a:gridCol>
                <a:gridCol w="422564">
                  <a:extLst>
                    <a:ext uri="{9D8B030D-6E8A-4147-A177-3AD203B41FA5}">
                      <a16:colId xmlns:a16="http://schemas.microsoft.com/office/drawing/2014/main" val="1835827209"/>
                    </a:ext>
                  </a:extLst>
                </a:gridCol>
              </a:tblGrid>
              <a:tr h="444572">
                <a:tc>
                  <a:txBody>
                    <a:bodyPr/>
                    <a:lstStyle/>
                    <a:p>
                      <a:pPr algn="ctr" fontAlgn="ctr"/>
                      <a:r>
                        <a:rPr lang="tr-TR" sz="700" b="1" i="0" u="none" strike="noStrike" dirty="0">
                          <a:solidFill>
                            <a:srgbClr val="000000"/>
                          </a:solidFill>
                          <a:effectLst/>
                          <a:latin typeface="Times New Roman" panose="02020603050405020304" pitchFamily="18" charset="0"/>
                        </a:rPr>
                        <a:t>Proses Adı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solidFill>
                            <a:srgbClr val="000000"/>
                          </a:solidFill>
                          <a:effectLst/>
                          <a:latin typeface="Times New Roman" panose="02020603050405020304" pitchFamily="18" charset="0"/>
                        </a:rPr>
                        <a:t>Kontrol Edilecek Performans Kriteri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effectLst/>
                          <a:latin typeface="Times New Roman" panose="02020603050405020304" pitchFamily="18" charset="0"/>
                        </a:rPr>
                        <a:t>Sorumlu</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dirty="0">
                          <a:effectLst/>
                          <a:latin typeface="Times New Roman" panose="02020603050405020304" pitchFamily="18" charset="0"/>
                        </a:rPr>
                        <a:t>Mevcut Durum</a:t>
                      </a:r>
                      <a:br>
                        <a:rPr lang="tr-TR" sz="700" b="1" i="0" u="none" strike="noStrike" dirty="0">
                          <a:effectLst/>
                          <a:latin typeface="Times New Roman" panose="02020603050405020304" pitchFamily="18" charset="0"/>
                        </a:rPr>
                      </a:br>
                      <a:r>
                        <a:rPr lang="tr-TR" sz="700" b="1" i="0" u="none" strike="noStrike" dirty="0">
                          <a:effectLst/>
                          <a:latin typeface="Times New Roman" panose="02020603050405020304" pitchFamily="18" charset="0"/>
                        </a:rPr>
                        <a:t>2023</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effectLst/>
                          <a:latin typeface="Times New Roman" panose="02020603050405020304" pitchFamily="18" charset="0"/>
                        </a:rPr>
                        <a:t>Hedef</a:t>
                      </a:r>
                      <a:br>
                        <a:rPr lang="tr-TR" sz="700" b="1" i="0" u="none" strike="noStrike">
                          <a:effectLst/>
                          <a:latin typeface="Times New Roman" panose="02020603050405020304" pitchFamily="18" charset="0"/>
                        </a:rPr>
                      </a:br>
                      <a:r>
                        <a:rPr lang="tr-TR" sz="700" b="1" i="0" u="none" strike="noStrike">
                          <a:effectLst/>
                          <a:latin typeface="Times New Roman" panose="02020603050405020304" pitchFamily="18" charset="0"/>
                        </a:rPr>
                        <a:t>2024</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effectLst/>
                          <a:latin typeface="Times New Roman" panose="02020603050405020304" pitchFamily="18" charset="0"/>
                        </a:rPr>
                        <a:t>GERÇEKLEŞME</a:t>
                      </a:r>
                      <a:br>
                        <a:rPr lang="tr-TR" sz="700" b="1" i="0" u="none" strike="noStrike">
                          <a:effectLst/>
                          <a:latin typeface="Times New Roman" panose="02020603050405020304" pitchFamily="18" charset="0"/>
                        </a:rPr>
                      </a:br>
                      <a:r>
                        <a:rPr lang="tr-TR" sz="700" b="1" i="0" u="none" strike="noStrike">
                          <a:effectLst/>
                          <a:latin typeface="Times New Roman" panose="02020603050405020304" pitchFamily="18" charset="0"/>
                        </a:rPr>
                        <a:t>2024</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effectLst/>
                          <a:latin typeface="Times New Roman" panose="02020603050405020304" pitchFamily="18" charset="0"/>
                        </a:rPr>
                        <a:t>Gerçekleşme 2024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effectLst/>
                          <a:latin typeface="Times New Roman" panose="02020603050405020304" pitchFamily="18" charset="0"/>
                        </a:rPr>
                        <a:t>Açıklama</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88959"/>
                  </a:ext>
                </a:extLst>
              </a:tr>
              <a:tr h="1978113">
                <a:tc>
                  <a:txBody>
                    <a:bodyPr/>
                    <a:lstStyle/>
                    <a:p>
                      <a:pPr algn="ctr" fontAlgn="ctr"/>
                      <a:r>
                        <a:rPr lang="tr-TR" sz="700" b="0" i="0" u="none" strike="noStrike">
                          <a:solidFill>
                            <a:srgbClr val="000000"/>
                          </a:solidFill>
                          <a:effectLst/>
                          <a:latin typeface="Times New Roman" panose="02020603050405020304" pitchFamily="18" charset="0"/>
                        </a:rPr>
                        <a:t>Sümer Kampüsü Hizmet Binaları</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Elektrik Tüketimi</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Üniversite Elektrik Tüketim Miktarı ( kWh / yıl)</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solidFill>
                            <a:srgbClr val="000000"/>
                          </a:solidFill>
                          <a:effectLst/>
                          <a:latin typeface="Times New Roman" panose="02020603050405020304" pitchFamily="18" charset="0"/>
                        </a:rPr>
                        <a:t>*İNŞAAT İMALAT ŞUBE MÜDÜRLÜĞÜ</a:t>
                      </a:r>
                      <a:br>
                        <a:rPr lang="tr-TR" sz="700" b="0" i="0" u="none" strike="noStrike" dirty="0">
                          <a:solidFill>
                            <a:srgbClr val="000000"/>
                          </a:solidFill>
                          <a:effectLst/>
                          <a:latin typeface="Times New Roman" panose="02020603050405020304" pitchFamily="18" charset="0"/>
                        </a:rPr>
                      </a:br>
                      <a:r>
                        <a:rPr lang="tr-TR" sz="700" b="0" i="0" u="none" strike="noStrike" dirty="0">
                          <a:solidFill>
                            <a:srgbClr val="000000"/>
                          </a:solidFill>
                          <a:effectLst/>
                          <a:latin typeface="Times New Roman" panose="02020603050405020304" pitchFamily="18" charset="0"/>
                        </a:rPr>
                        <a:t>*MEKANİK İMALAT BAKIM ONARIM ŞUBE MÜDÜRLÜĞÜ</a:t>
                      </a:r>
                      <a:br>
                        <a:rPr lang="tr-TR" sz="700" b="0" i="0" u="none" strike="noStrike" dirty="0">
                          <a:solidFill>
                            <a:srgbClr val="000000"/>
                          </a:solidFill>
                          <a:effectLst/>
                          <a:latin typeface="Times New Roman" panose="02020603050405020304" pitchFamily="18" charset="0"/>
                        </a:rPr>
                      </a:br>
                      <a:r>
                        <a:rPr lang="tr-TR" sz="700" b="0" i="0" u="none" strike="noStrike" dirty="0">
                          <a:solidFill>
                            <a:srgbClr val="000000"/>
                          </a:solidFill>
                          <a:effectLst/>
                          <a:latin typeface="Times New Roman" panose="02020603050405020304" pitchFamily="18" charset="0"/>
                        </a:rPr>
                        <a:t>*ELEKTRİK İMALAT BAKIM ONARIM ŞUBE MÜDÜRLÜĞÜ</a:t>
                      </a:r>
                      <a:br>
                        <a:rPr lang="tr-TR" sz="700" b="0" i="0" u="none" strike="noStrike" dirty="0">
                          <a:solidFill>
                            <a:srgbClr val="000000"/>
                          </a:solidFill>
                          <a:effectLst/>
                          <a:latin typeface="Times New Roman" panose="02020603050405020304" pitchFamily="18" charset="0"/>
                        </a:rPr>
                      </a:br>
                      <a:r>
                        <a:rPr lang="tr-TR" sz="700" b="0" i="0" u="none" strike="noStrike" dirty="0">
                          <a:solidFill>
                            <a:srgbClr val="000000"/>
                          </a:solidFill>
                          <a:effectLst/>
                          <a:latin typeface="Times New Roman" panose="02020603050405020304" pitchFamily="18" charset="0"/>
                        </a:rPr>
                        <a:t>*İDARİ MALİ İŞLER DAİRE BAŞKANLIĞI</a:t>
                      </a:r>
                      <a:br>
                        <a:rPr lang="tr-TR" sz="700" b="0" i="0" u="none" strike="noStrike" dirty="0">
                          <a:solidFill>
                            <a:srgbClr val="000000"/>
                          </a:solidFill>
                          <a:effectLst/>
                          <a:latin typeface="Times New Roman" panose="02020603050405020304" pitchFamily="18" charset="0"/>
                        </a:rPr>
                      </a:br>
                      <a:r>
                        <a:rPr lang="tr-TR" sz="700" b="0" i="0" u="none" strike="noStrike" dirty="0">
                          <a:solidFill>
                            <a:srgbClr val="000000"/>
                          </a:solidFill>
                          <a:effectLst/>
                          <a:latin typeface="Times New Roman" panose="02020603050405020304" pitchFamily="18" charset="0"/>
                        </a:rPr>
                        <a:t>*SAĞLIK KÜLTÜR SPOR DAİRE BAŞKANLIĞI</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3.468.301,87</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FF0000"/>
                          </a:solidFill>
                          <a:effectLst/>
                          <a:latin typeface="Times New Roman" panose="02020603050405020304" pitchFamily="18" charset="0"/>
                        </a:rPr>
                        <a:t>3.329.569,80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3.221.323,98</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B050"/>
                          </a:solidFill>
                          <a:effectLst/>
                          <a:latin typeface="Times New Roman" panose="02020603050405020304" pitchFamily="18" charset="0"/>
                        </a:rPr>
                        <a:t>7,12%</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09554"/>
                  </a:ext>
                </a:extLst>
              </a:tr>
              <a:tr h="1978113">
                <a:tc>
                  <a:txBody>
                    <a:bodyPr/>
                    <a:lstStyle/>
                    <a:p>
                      <a:pPr algn="ctr" fontAlgn="ctr"/>
                      <a:r>
                        <a:rPr lang="tr-TR" sz="700" b="0" i="0" u="none" strike="noStrike">
                          <a:solidFill>
                            <a:srgbClr val="000000"/>
                          </a:solidFill>
                          <a:effectLst/>
                          <a:latin typeface="Times New Roman" panose="02020603050405020304" pitchFamily="18" charset="0"/>
                        </a:rPr>
                        <a:t>Sümer Kampüsü Hizmet Binaları</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Doğalgaz Tüketimi</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Üniversite Doğalgaz Tüketim Miktarı (sm3 / yıl)</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solidFill>
                            <a:srgbClr val="000000"/>
                          </a:solidFill>
                          <a:effectLst/>
                          <a:latin typeface="Times New Roman" panose="02020603050405020304" pitchFamily="18" charset="0"/>
                        </a:rPr>
                        <a:t>*İNŞAAT İMALAT ŞUBE MÜDÜRLÜĞÜ</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*MEKANİK İMALAT BAKIM ONARIM ŞUBE MÜDÜRLÜĞÜ</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*ELEKTRİK İMALAT BAKIM ONARIM ŞUBE MÜDÜRLÜĞÜ</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*İDARİ MALİ İŞLER DAİRE BAŞKANLIĞI</a:t>
                      </a:r>
                      <a:br>
                        <a:rPr lang="tr-TR" sz="700" b="0" i="0" u="none" strike="noStrike">
                          <a:solidFill>
                            <a:srgbClr val="000000"/>
                          </a:solidFill>
                          <a:effectLst/>
                          <a:latin typeface="Times New Roman" panose="02020603050405020304" pitchFamily="18" charset="0"/>
                        </a:rPr>
                      </a:br>
                      <a:r>
                        <a:rPr lang="tr-TR" sz="700" b="0" i="0" u="none" strike="noStrike">
                          <a:solidFill>
                            <a:srgbClr val="000000"/>
                          </a:solidFill>
                          <a:effectLst/>
                          <a:latin typeface="Times New Roman" panose="02020603050405020304" pitchFamily="18" charset="0"/>
                        </a:rPr>
                        <a:t>*SAĞLIK KÜLTÜR SPOR DAİRE BAŞKANLIĞI</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559.597,14</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FF0000"/>
                          </a:solidFill>
                          <a:effectLst/>
                          <a:latin typeface="Times New Roman" panose="02020603050405020304" pitchFamily="18" charset="0"/>
                        </a:rPr>
                        <a:t>537.213,26</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529.913,59</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B050"/>
                          </a:solidFill>
                          <a:effectLst/>
                          <a:latin typeface="Times New Roman" panose="02020603050405020304" pitchFamily="18" charset="0"/>
                        </a:rPr>
                        <a:t>5,30%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990716"/>
                  </a:ext>
                </a:extLst>
              </a:tr>
              <a:tr h="335033">
                <a:tc>
                  <a:txBody>
                    <a:bodyPr/>
                    <a:lstStyle/>
                    <a:p>
                      <a:pPr algn="ctr" fontAlgn="ctr"/>
                      <a:r>
                        <a:rPr lang="tr-TR" sz="700" b="0" i="0" u="none" strike="noStrike">
                          <a:solidFill>
                            <a:srgbClr val="000000"/>
                          </a:solidFill>
                          <a:effectLst/>
                          <a:latin typeface="Times New Roman" panose="02020603050405020304" pitchFamily="18" charset="0"/>
                        </a:rPr>
                        <a:t>Sümer Kampüsü Hizmet Araçları</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Hizmet Araçları (LT/YIL)</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solidFill>
                            <a:srgbClr val="000000"/>
                          </a:solidFill>
                          <a:effectLst/>
                          <a:latin typeface="Times New Roman" panose="02020603050405020304" pitchFamily="18" charset="0"/>
                        </a:rPr>
                        <a:t>*İDARİ MALİ İŞLER DAİRE BAŞKANLIĞI</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10.641,63</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FF0000"/>
                          </a:solidFill>
                          <a:effectLst/>
                          <a:latin typeface="Times New Roman" panose="02020603050405020304" pitchFamily="18" charset="0"/>
                        </a:rPr>
                        <a:t>10.428,80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8.047,00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B050"/>
                          </a:solidFill>
                          <a:effectLst/>
                          <a:latin typeface="Times New Roman" panose="02020603050405020304" pitchFamily="18" charset="0"/>
                        </a:rPr>
                        <a:t>24,38%</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9303893"/>
                  </a:ext>
                </a:extLst>
              </a:tr>
              <a:tr h="335033">
                <a:tc>
                  <a:txBody>
                    <a:bodyPr/>
                    <a:lstStyle/>
                    <a:p>
                      <a:pPr algn="ctr" fontAlgn="ctr"/>
                      <a:r>
                        <a:rPr lang="tr-TR" sz="700" b="0" i="0" u="none" strike="noStrike">
                          <a:solidFill>
                            <a:srgbClr val="000000"/>
                          </a:solidFill>
                          <a:effectLst/>
                          <a:latin typeface="Times New Roman" panose="02020603050405020304" pitchFamily="18" charset="0"/>
                        </a:rPr>
                        <a:t>Sümer Kampüsü Çim Biçme Makinaları</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Çim Biçme Makinaları (LT/YIL)</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solidFill>
                            <a:srgbClr val="000000"/>
                          </a:solidFill>
                          <a:effectLst/>
                          <a:latin typeface="Times New Roman" panose="02020603050405020304" pitchFamily="18" charset="0"/>
                        </a:rPr>
                        <a:t>*İNŞAAT İMALAT ŞUBE MÜDÜRLÜĞÜ</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1.375,05</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FF0000"/>
                          </a:solidFill>
                          <a:effectLst/>
                          <a:latin typeface="Times New Roman" panose="02020603050405020304" pitchFamily="18" charset="0"/>
                        </a:rPr>
                        <a:t>1.347,55</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imes New Roman" panose="02020603050405020304" pitchFamily="18" charset="0"/>
                        </a:rPr>
                        <a:t>2.002,00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FF0000"/>
                          </a:solidFill>
                          <a:effectLst/>
                          <a:latin typeface="Times New Roman" panose="02020603050405020304" pitchFamily="18" charset="0"/>
                        </a:rPr>
                        <a:t>-45,59%</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imes New Roman" panose="02020603050405020304" pitchFamily="18"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53245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00675" y="180150"/>
            <a:ext cx="3772200" cy="40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2000" dirty="0"/>
              <a:t>YÖNETİMİN GÖZDEN GEÇİRMESİNE SUNULAN ENERJİ PERFORMANSI GİRDİLERİNE İLİŞKİN OLARAK ENPG’LER DÂHİL, İZLEME VE ÖLÇME SONUÇLARINA GÖRE ENERJİ PERFORMANSI VE ENERJİ PERFORMANS İYİLEŞTİRİLMESİ</a:t>
            </a:r>
          </a:p>
        </p:txBody>
      </p:sp>
      <p:sp>
        <p:nvSpPr>
          <p:cNvPr id="140" name="Google Shape;140;p25"/>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r>
              <a:rPr lang="tr-TR" sz="1600" dirty="0">
                <a:solidFill>
                  <a:schemeClr val="bg1"/>
                </a:solidFill>
                <a:latin typeface="Aptos"/>
                <a:ea typeface="Aptos"/>
                <a:cs typeface="Aptos"/>
                <a:sym typeface="Aptos"/>
              </a:rPr>
              <a:t>s</a:t>
            </a:r>
            <a:endParaRPr sz="1600" dirty="0">
              <a:solidFill>
                <a:schemeClr val="bg1"/>
              </a:solidFill>
              <a:latin typeface="Aptos"/>
              <a:ea typeface="Aptos"/>
              <a:cs typeface="Aptos"/>
              <a:sym typeface="Aptos"/>
            </a:endParaRPr>
          </a:p>
        </p:txBody>
      </p:sp>
      <p:graphicFrame>
        <p:nvGraphicFramePr>
          <p:cNvPr id="2" name="Tablo 1">
            <a:extLst>
              <a:ext uri="{FF2B5EF4-FFF2-40B4-BE49-F238E27FC236}">
                <a16:creationId xmlns:a16="http://schemas.microsoft.com/office/drawing/2014/main" id="{8F988C5B-6EC4-D706-E66F-383C07CE3430}"/>
              </a:ext>
            </a:extLst>
          </p:cNvPr>
          <p:cNvGraphicFramePr>
            <a:graphicFrameLocks noGrp="1"/>
          </p:cNvGraphicFramePr>
          <p:nvPr>
            <p:extLst>
              <p:ext uri="{D42A27DB-BD31-4B8C-83A1-F6EECF244321}">
                <p14:modId xmlns:p14="http://schemas.microsoft.com/office/powerpoint/2010/main" val="3177375099"/>
              </p:ext>
            </p:extLst>
          </p:nvPr>
        </p:nvGraphicFramePr>
        <p:xfrm>
          <a:off x="4327175" y="34428"/>
          <a:ext cx="4671352" cy="2555798"/>
        </p:xfrm>
        <a:graphic>
          <a:graphicData uri="http://schemas.openxmlformats.org/drawingml/2006/table">
            <a:tbl>
              <a:tblPr/>
              <a:tblGrid>
                <a:gridCol w="797119">
                  <a:extLst>
                    <a:ext uri="{9D8B030D-6E8A-4147-A177-3AD203B41FA5}">
                      <a16:colId xmlns:a16="http://schemas.microsoft.com/office/drawing/2014/main" val="4010110598"/>
                    </a:ext>
                  </a:extLst>
                </a:gridCol>
                <a:gridCol w="520472">
                  <a:extLst>
                    <a:ext uri="{9D8B030D-6E8A-4147-A177-3AD203B41FA5}">
                      <a16:colId xmlns:a16="http://schemas.microsoft.com/office/drawing/2014/main" val="382139199"/>
                    </a:ext>
                  </a:extLst>
                </a:gridCol>
                <a:gridCol w="756091">
                  <a:extLst>
                    <a:ext uri="{9D8B030D-6E8A-4147-A177-3AD203B41FA5}">
                      <a16:colId xmlns:a16="http://schemas.microsoft.com/office/drawing/2014/main" val="396664641"/>
                    </a:ext>
                  </a:extLst>
                </a:gridCol>
                <a:gridCol w="648268">
                  <a:extLst>
                    <a:ext uri="{9D8B030D-6E8A-4147-A177-3AD203B41FA5}">
                      <a16:colId xmlns:a16="http://schemas.microsoft.com/office/drawing/2014/main" val="2264238083"/>
                    </a:ext>
                  </a:extLst>
                </a:gridCol>
                <a:gridCol w="477077">
                  <a:extLst>
                    <a:ext uri="{9D8B030D-6E8A-4147-A177-3AD203B41FA5}">
                      <a16:colId xmlns:a16="http://schemas.microsoft.com/office/drawing/2014/main" val="4089948905"/>
                    </a:ext>
                  </a:extLst>
                </a:gridCol>
                <a:gridCol w="389181">
                  <a:extLst>
                    <a:ext uri="{9D8B030D-6E8A-4147-A177-3AD203B41FA5}">
                      <a16:colId xmlns:a16="http://schemas.microsoft.com/office/drawing/2014/main" val="1392712347"/>
                    </a:ext>
                  </a:extLst>
                </a:gridCol>
                <a:gridCol w="389181">
                  <a:extLst>
                    <a:ext uri="{9D8B030D-6E8A-4147-A177-3AD203B41FA5}">
                      <a16:colId xmlns:a16="http://schemas.microsoft.com/office/drawing/2014/main" val="367037893"/>
                    </a:ext>
                  </a:extLst>
                </a:gridCol>
                <a:gridCol w="693963">
                  <a:extLst>
                    <a:ext uri="{9D8B030D-6E8A-4147-A177-3AD203B41FA5}">
                      <a16:colId xmlns:a16="http://schemas.microsoft.com/office/drawing/2014/main" val="105211574"/>
                    </a:ext>
                  </a:extLst>
                </a:gridCol>
              </a:tblGrid>
              <a:tr h="221399">
                <a:tc>
                  <a:txBody>
                    <a:bodyPr/>
                    <a:lstStyle/>
                    <a:p>
                      <a:pPr algn="ctr" fontAlgn="ctr"/>
                      <a:r>
                        <a:rPr lang="tr-TR" sz="500" b="1" i="0" u="none" strike="noStrike" dirty="0">
                          <a:solidFill>
                            <a:srgbClr val="000000"/>
                          </a:solidFill>
                          <a:effectLst/>
                          <a:latin typeface="Times New Roman" panose="02020603050405020304" pitchFamily="18" charset="0"/>
                        </a:rPr>
                        <a:t>GEÇERLİ YIL</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a:txBody>
                    <a:bodyPr/>
                    <a:lstStyle/>
                    <a:p>
                      <a:pPr algn="ctr" fontAlgn="ctr"/>
                      <a:r>
                        <a:rPr lang="tr-TR" sz="500" b="1" i="0" u="none" strike="noStrike" dirty="0">
                          <a:solidFill>
                            <a:srgbClr val="000000"/>
                          </a:solidFill>
                          <a:effectLst/>
                          <a:latin typeface="Times New Roman" panose="02020603050405020304" pitchFamily="18" charset="0"/>
                        </a:rPr>
                        <a:t>2023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78386098"/>
                  </a:ext>
                </a:extLst>
              </a:tr>
              <a:tr h="296203">
                <a:tc>
                  <a:txBody>
                    <a:bodyPr/>
                    <a:lstStyle/>
                    <a:p>
                      <a:pPr algn="ctr" fontAlgn="ctr"/>
                      <a:r>
                        <a:rPr lang="tr-TR" sz="500" b="1" i="0" u="none" strike="noStrike" dirty="0">
                          <a:solidFill>
                            <a:srgbClr val="000000"/>
                          </a:solidFill>
                          <a:effectLst/>
                          <a:latin typeface="Times New Roman" panose="02020603050405020304" pitchFamily="18" charset="0"/>
                        </a:rPr>
                        <a:t>ÖNEMLİ ENERJİ NOKTALARI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Toplam Kapalı Alan(m2)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500" b="1" i="0" u="none" strike="noStrike">
                          <a:solidFill>
                            <a:srgbClr val="000000"/>
                          </a:solidFill>
                          <a:effectLst/>
                          <a:latin typeface="Times New Roman" panose="02020603050405020304" pitchFamily="18" charset="0"/>
                        </a:rPr>
                        <a:t>Kullanılan Enerji Türü</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Enerji Tüketimi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effectLst/>
                          <a:latin typeface="Times New Roman" panose="02020603050405020304" pitchFamily="18" charset="0"/>
                        </a:rPr>
                        <a:t>TEP (TON EŞDEĞER PETROL)</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Terajoul</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Bina Enerji Tüketim Endeksi GJ/m2 (BTE)</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796753"/>
                  </a:ext>
                </a:extLst>
              </a:tr>
              <a:tr h="221399">
                <a:tc>
                  <a:txBody>
                    <a:bodyPr/>
                    <a:lstStyle/>
                    <a:p>
                      <a:pPr algn="ctr" fontAlgn="ctr"/>
                      <a:r>
                        <a:rPr lang="tr-TR" sz="500" b="0" i="0" u="none" strike="noStrike" dirty="0">
                          <a:solidFill>
                            <a:srgbClr val="000000"/>
                          </a:solidFill>
                          <a:effectLst/>
                          <a:latin typeface="Times New Roman" panose="02020603050405020304" pitchFamily="18" charset="0"/>
                        </a:rPr>
                        <a:t>AGÜ SÜMER KAMPÜSÜ HİZMET BİNALARI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55.837,33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3.073.984,57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264,36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11,07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0,20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696675"/>
                  </a:ext>
                </a:extLst>
              </a:tr>
              <a:tr h="221399">
                <a:tc>
                  <a:txBody>
                    <a:bodyPr/>
                    <a:lstStyle/>
                    <a:p>
                      <a:pPr algn="ctr" fontAlgn="ctr"/>
                      <a:r>
                        <a:rPr lang="tr-TR" sz="500" b="0" i="0" u="none" strike="noStrike">
                          <a:solidFill>
                            <a:srgbClr val="000000"/>
                          </a:solidFill>
                          <a:effectLst/>
                          <a:latin typeface="Times New Roman" panose="02020603050405020304" pitchFamily="18" charset="0"/>
                        </a:rPr>
                        <a:t>İDARİ VE DERSLİK HİZMET HİZMET BİNASI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17.500,77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986.294,00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84,82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3,55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0,20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588325"/>
                  </a:ext>
                </a:extLst>
              </a:tr>
              <a:tr h="221399">
                <a:tc>
                  <a:txBody>
                    <a:bodyPr/>
                    <a:lstStyle/>
                    <a:p>
                      <a:pPr algn="ctr" fontAlgn="ctr"/>
                      <a:r>
                        <a:rPr lang="tr-TR" sz="500" b="0" i="0" u="none" strike="noStrike" dirty="0">
                          <a:solidFill>
                            <a:srgbClr val="000000"/>
                          </a:solidFill>
                          <a:effectLst/>
                          <a:latin typeface="Times New Roman" panose="02020603050405020304" pitchFamily="18" charset="0"/>
                        </a:rPr>
                        <a:t>BÜYÜK AMBAR HİZMET BİNASI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7.084,86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533.633,00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45,89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1,92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0,27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2164032"/>
                  </a:ext>
                </a:extLst>
              </a:tr>
              <a:tr h="221399">
                <a:tc>
                  <a:txBody>
                    <a:bodyPr/>
                    <a:lstStyle/>
                    <a:p>
                      <a:pPr algn="ctr" fontAlgn="ctr"/>
                      <a:r>
                        <a:rPr lang="sv-SE" sz="500" b="0" i="0" u="none" strike="noStrike">
                          <a:solidFill>
                            <a:srgbClr val="000000"/>
                          </a:solidFill>
                          <a:effectLst/>
                          <a:latin typeface="Times New Roman" panose="02020603050405020304" pitchFamily="18" charset="0"/>
                        </a:rPr>
                        <a:t>Ana Fabrika Binası Yeni Kısım-1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3.300,00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53.885,58</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44,46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1,86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0,56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497774"/>
                  </a:ext>
                </a:extLst>
              </a:tr>
              <a:tr h="221399">
                <a:tc>
                  <a:txBody>
                    <a:bodyPr/>
                    <a:lstStyle/>
                    <a:p>
                      <a:pPr algn="ctr" fontAlgn="ctr"/>
                      <a:r>
                        <a:rPr lang="sv-SE" sz="500" b="0" i="0" u="none" strike="noStrike">
                          <a:solidFill>
                            <a:srgbClr val="000000"/>
                          </a:solidFill>
                          <a:effectLst/>
                          <a:latin typeface="Times New Roman" panose="02020603050405020304" pitchFamily="18" charset="0"/>
                        </a:rPr>
                        <a:t>Ana Fabrika Binası Yeni Kısım-2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4.409,21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51.010,99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42,08</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1,76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0,40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169304"/>
                  </a:ext>
                </a:extLst>
              </a:tr>
              <a:tr h="369027">
                <a:tc>
                  <a:txBody>
                    <a:bodyPr/>
                    <a:lstStyle/>
                    <a:p>
                      <a:pPr algn="ctr" fontAlgn="ctr"/>
                      <a:r>
                        <a:rPr lang="tr-TR" sz="500" b="0" i="0" u="none" strike="noStrike">
                          <a:solidFill>
                            <a:srgbClr val="000000"/>
                          </a:solidFill>
                          <a:effectLst/>
                          <a:latin typeface="Times New Roman" panose="02020603050405020304" pitchFamily="18" charset="0"/>
                        </a:rPr>
                        <a:t>İDARİ VE DERSLİK HİZMET HİZMET BİNASI-ORANJERİ HİZMET BİNASI-BÜYÜK AMBAR HİZMET BİNASI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26.464,66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251.694,00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207,65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8,69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0,33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9525360"/>
                  </a:ext>
                </a:extLst>
              </a:tr>
              <a:tr h="296203">
                <a:tc>
                  <a:txBody>
                    <a:bodyPr/>
                    <a:lstStyle/>
                    <a:p>
                      <a:pPr algn="ctr" fontAlgn="ctr"/>
                      <a:r>
                        <a:rPr lang="tr-TR" sz="500" b="0" i="0" u="none" strike="noStrike">
                          <a:solidFill>
                            <a:srgbClr val="000000"/>
                          </a:solidFill>
                          <a:effectLst/>
                          <a:latin typeface="Times New Roman" panose="02020603050405020304" pitchFamily="18" charset="0"/>
                        </a:rPr>
                        <a:t>AGÜ Rektörlüğü Sümer Yerleşkesi 17-18 IMK Atölye Kazan Dairesi(İç Vazife Evleri)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3.343,52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38.389,97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31,67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1,33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0,40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063162"/>
                  </a:ext>
                </a:extLst>
              </a:tr>
              <a:tr h="221399">
                <a:tc gridSpan="5">
                  <a:txBody>
                    <a:bodyPr/>
                    <a:lstStyle/>
                    <a:p>
                      <a:pPr algn="r" fontAlgn="ctr"/>
                      <a:r>
                        <a:rPr lang="tr-TR" sz="500" b="1" i="0" u="none" strike="noStrike">
                          <a:solidFill>
                            <a:srgbClr val="000000"/>
                          </a:solidFill>
                          <a:effectLst/>
                          <a:latin typeface="Times New Roman" panose="02020603050405020304" pitchFamily="18" charset="0"/>
                        </a:rPr>
                        <a:t>TOPLAM</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solidFill>
                            <a:srgbClr val="000000"/>
                          </a:solidFill>
                          <a:effectLst/>
                          <a:latin typeface="Times New Roman" panose="02020603050405020304" pitchFamily="18" charset="0"/>
                        </a:rPr>
                        <a:t>30,19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0,54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535122"/>
                  </a:ext>
                </a:extLst>
              </a:tr>
            </a:tbl>
          </a:graphicData>
        </a:graphic>
      </p:graphicFrame>
      <p:graphicFrame>
        <p:nvGraphicFramePr>
          <p:cNvPr id="4" name="Tablo 3">
            <a:extLst>
              <a:ext uri="{FF2B5EF4-FFF2-40B4-BE49-F238E27FC236}">
                <a16:creationId xmlns:a16="http://schemas.microsoft.com/office/drawing/2014/main" id="{F5661AF6-D213-A8AC-F095-D1A8C5DE494D}"/>
              </a:ext>
            </a:extLst>
          </p:cNvPr>
          <p:cNvGraphicFramePr>
            <a:graphicFrameLocks noGrp="1"/>
          </p:cNvGraphicFramePr>
          <p:nvPr>
            <p:extLst>
              <p:ext uri="{D42A27DB-BD31-4B8C-83A1-F6EECF244321}">
                <p14:modId xmlns:p14="http://schemas.microsoft.com/office/powerpoint/2010/main" val="2217214892"/>
              </p:ext>
            </p:extLst>
          </p:nvPr>
        </p:nvGraphicFramePr>
        <p:xfrm>
          <a:off x="4327176" y="2624754"/>
          <a:ext cx="4671353" cy="2511691"/>
        </p:xfrm>
        <a:graphic>
          <a:graphicData uri="http://schemas.openxmlformats.org/drawingml/2006/table">
            <a:tbl>
              <a:tblPr/>
              <a:tblGrid>
                <a:gridCol w="797119">
                  <a:extLst>
                    <a:ext uri="{9D8B030D-6E8A-4147-A177-3AD203B41FA5}">
                      <a16:colId xmlns:a16="http://schemas.microsoft.com/office/drawing/2014/main" val="1114325164"/>
                    </a:ext>
                  </a:extLst>
                </a:gridCol>
                <a:gridCol w="520473">
                  <a:extLst>
                    <a:ext uri="{9D8B030D-6E8A-4147-A177-3AD203B41FA5}">
                      <a16:colId xmlns:a16="http://schemas.microsoft.com/office/drawing/2014/main" val="1908025303"/>
                    </a:ext>
                  </a:extLst>
                </a:gridCol>
                <a:gridCol w="756091">
                  <a:extLst>
                    <a:ext uri="{9D8B030D-6E8A-4147-A177-3AD203B41FA5}">
                      <a16:colId xmlns:a16="http://schemas.microsoft.com/office/drawing/2014/main" val="1497410753"/>
                    </a:ext>
                  </a:extLst>
                </a:gridCol>
                <a:gridCol w="806498">
                  <a:extLst>
                    <a:ext uri="{9D8B030D-6E8A-4147-A177-3AD203B41FA5}">
                      <a16:colId xmlns:a16="http://schemas.microsoft.com/office/drawing/2014/main" val="600702954"/>
                    </a:ext>
                  </a:extLst>
                </a:gridCol>
                <a:gridCol w="318848">
                  <a:extLst>
                    <a:ext uri="{9D8B030D-6E8A-4147-A177-3AD203B41FA5}">
                      <a16:colId xmlns:a16="http://schemas.microsoft.com/office/drawing/2014/main" val="835761083"/>
                    </a:ext>
                  </a:extLst>
                </a:gridCol>
                <a:gridCol w="389181">
                  <a:extLst>
                    <a:ext uri="{9D8B030D-6E8A-4147-A177-3AD203B41FA5}">
                      <a16:colId xmlns:a16="http://schemas.microsoft.com/office/drawing/2014/main" val="714114488"/>
                    </a:ext>
                  </a:extLst>
                </a:gridCol>
                <a:gridCol w="389181">
                  <a:extLst>
                    <a:ext uri="{9D8B030D-6E8A-4147-A177-3AD203B41FA5}">
                      <a16:colId xmlns:a16="http://schemas.microsoft.com/office/drawing/2014/main" val="1478474661"/>
                    </a:ext>
                  </a:extLst>
                </a:gridCol>
                <a:gridCol w="693962">
                  <a:extLst>
                    <a:ext uri="{9D8B030D-6E8A-4147-A177-3AD203B41FA5}">
                      <a16:colId xmlns:a16="http://schemas.microsoft.com/office/drawing/2014/main" val="3307474328"/>
                    </a:ext>
                  </a:extLst>
                </a:gridCol>
              </a:tblGrid>
              <a:tr h="205925">
                <a:tc>
                  <a:txBody>
                    <a:bodyPr/>
                    <a:lstStyle/>
                    <a:p>
                      <a:pPr algn="ctr" fontAlgn="ctr"/>
                      <a:r>
                        <a:rPr lang="tr-TR" sz="500" b="1" i="0" u="none" strike="noStrike" dirty="0">
                          <a:solidFill>
                            <a:srgbClr val="000000"/>
                          </a:solidFill>
                          <a:effectLst/>
                          <a:latin typeface="Times New Roman" panose="02020603050405020304" pitchFamily="18" charset="0"/>
                        </a:rPr>
                        <a:t>GEÇERLİ YIL(11 AYLIK)</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a:txBody>
                    <a:bodyPr/>
                    <a:lstStyle/>
                    <a:p>
                      <a:pPr algn="ctr" fontAlgn="ctr"/>
                      <a:r>
                        <a:rPr lang="tr-TR" sz="500" b="1" i="0" u="none" strike="noStrike">
                          <a:solidFill>
                            <a:srgbClr val="000000"/>
                          </a:solidFill>
                          <a:effectLst/>
                          <a:latin typeface="Times New Roman" panose="02020603050405020304" pitchFamily="18" charset="0"/>
                        </a:rPr>
                        <a:t>2024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67955259"/>
                  </a:ext>
                </a:extLst>
              </a:tr>
              <a:tr h="353648">
                <a:tc>
                  <a:txBody>
                    <a:bodyPr/>
                    <a:lstStyle/>
                    <a:p>
                      <a:pPr algn="ctr" fontAlgn="ctr"/>
                      <a:r>
                        <a:rPr lang="tr-TR" sz="500" b="1" i="0" u="none" strike="noStrike">
                          <a:solidFill>
                            <a:srgbClr val="000000"/>
                          </a:solidFill>
                          <a:effectLst/>
                          <a:latin typeface="Times New Roman" panose="02020603050405020304" pitchFamily="18" charset="0"/>
                        </a:rPr>
                        <a:t>ÖNEMLİ ENERJİ NOKTALARI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Toplam Kapalı Alan(m2)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Kullanılan Enerji Türü</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Enerji Tüketimi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TEP (TON EŞDEĞER PETROL)</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effectLst/>
                          <a:latin typeface="Times New Roman" panose="02020603050405020304" pitchFamily="18" charset="0"/>
                        </a:rPr>
                        <a:t>Terajoul</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Bina Enerji Tüketim Endeksi GJ/m2 (BTE)</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487117"/>
                  </a:ext>
                </a:extLst>
              </a:tr>
              <a:tr h="205925">
                <a:tc>
                  <a:txBody>
                    <a:bodyPr/>
                    <a:lstStyle/>
                    <a:p>
                      <a:pPr algn="ctr" fontAlgn="ctr"/>
                      <a:r>
                        <a:rPr lang="tr-TR" sz="500" b="0" i="0" u="none" strike="noStrike">
                          <a:solidFill>
                            <a:srgbClr val="000000"/>
                          </a:solidFill>
                          <a:effectLst/>
                          <a:latin typeface="Times New Roman" panose="02020603050405020304" pitchFamily="18" charset="0"/>
                        </a:rPr>
                        <a:t>AGÜ SÜMER KAMPÜSÜ HİZMET BİNALARI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58.128,12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2.639.116,57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226,96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9,50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0,16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896208"/>
                  </a:ext>
                </a:extLst>
              </a:tr>
              <a:tr h="205925">
                <a:tc>
                  <a:txBody>
                    <a:bodyPr/>
                    <a:lstStyle/>
                    <a:p>
                      <a:pPr algn="ctr" fontAlgn="ctr"/>
                      <a:r>
                        <a:rPr lang="tr-TR" sz="500" b="0" i="0" u="none" strike="noStrike">
                          <a:solidFill>
                            <a:srgbClr val="000000"/>
                          </a:solidFill>
                          <a:effectLst/>
                          <a:latin typeface="Times New Roman" panose="02020603050405020304" pitchFamily="18" charset="0"/>
                        </a:rPr>
                        <a:t>İDARİ VE DERSLİK HİZMET HİZMET BİNASI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17.500,77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946.632,00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81,41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3,41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0,19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9944378"/>
                  </a:ext>
                </a:extLst>
              </a:tr>
              <a:tr h="205925">
                <a:tc>
                  <a:txBody>
                    <a:bodyPr/>
                    <a:lstStyle/>
                    <a:p>
                      <a:pPr algn="ctr" fontAlgn="ctr"/>
                      <a:r>
                        <a:rPr lang="tr-TR" sz="500" b="0" i="0" u="none" strike="noStrike">
                          <a:solidFill>
                            <a:srgbClr val="000000"/>
                          </a:solidFill>
                          <a:effectLst/>
                          <a:latin typeface="Times New Roman" panose="02020603050405020304" pitchFamily="18" charset="0"/>
                        </a:rPr>
                        <a:t>BÜYÜK AMBAR HİZMET BİNASI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7.084,86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Elektrik(kWh)</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480.659,00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41,34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1,73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0,24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740537"/>
                  </a:ext>
                </a:extLst>
              </a:tr>
              <a:tr h="205925">
                <a:tc>
                  <a:txBody>
                    <a:bodyPr/>
                    <a:lstStyle/>
                    <a:p>
                      <a:pPr algn="ctr" fontAlgn="ctr"/>
                      <a:r>
                        <a:rPr lang="sv-SE" sz="500" b="0" i="0" u="none" strike="noStrike">
                          <a:solidFill>
                            <a:srgbClr val="000000"/>
                          </a:solidFill>
                          <a:effectLst/>
                          <a:latin typeface="Times New Roman" panose="02020603050405020304" pitchFamily="18" charset="0"/>
                        </a:rPr>
                        <a:t>Ana Fabrika Binası Yeni Kısım-1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5.000,00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51.347,15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42,36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1,77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0,35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81998"/>
                  </a:ext>
                </a:extLst>
              </a:tr>
              <a:tr h="205925">
                <a:tc>
                  <a:txBody>
                    <a:bodyPr/>
                    <a:lstStyle/>
                    <a:p>
                      <a:pPr algn="ctr" fontAlgn="ctr"/>
                      <a:r>
                        <a:rPr lang="sv-SE" sz="500" b="0" i="0" u="none" strike="noStrike">
                          <a:solidFill>
                            <a:srgbClr val="000000"/>
                          </a:solidFill>
                          <a:effectLst/>
                          <a:latin typeface="Times New Roman" panose="02020603050405020304" pitchFamily="18" charset="0"/>
                        </a:rPr>
                        <a:t>Ana Fabrika Binası Yeni Kısım-2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5.000,00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59.462,86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49,06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effectLst/>
                          <a:latin typeface="Times New Roman" panose="02020603050405020304" pitchFamily="18" charset="0"/>
                        </a:rPr>
                        <a:t>2,05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0,41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4043474"/>
                  </a:ext>
                </a:extLst>
              </a:tr>
              <a:tr h="397506">
                <a:tc>
                  <a:txBody>
                    <a:bodyPr/>
                    <a:lstStyle/>
                    <a:p>
                      <a:pPr algn="ctr" fontAlgn="ctr"/>
                      <a:r>
                        <a:rPr lang="tr-TR" sz="500" b="0" i="0" u="none" strike="noStrike">
                          <a:solidFill>
                            <a:srgbClr val="000000"/>
                          </a:solidFill>
                          <a:effectLst/>
                          <a:latin typeface="Times New Roman" panose="02020603050405020304" pitchFamily="18" charset="0"/>
                        </a:rPr>
                        <a:t>İDARİ VE DERSLİK HİZMET HİZMET BİNASI-ORANJERİ HİZMET BİNASI-BÜYÜK AMBAR HİZMET BİNASI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26.464,66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181.677,00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149,88</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6,28</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0,24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89657"/>
                  </a:ext>
                </a:extLst>
              </a:tr>
              <a:tr h="319062">
                <a:tc>
                  <a:txBody>
                    <a:bodyPr/>
                    <a:lstStyle/>
                    <a:p>
                      <a:pPr algn="ctr" fontAlgn="ctr"/>
                      <a:r>
                        <a:rPr lang="tr-TR" sz="500" b="0" i="0" u="none" strike="noStrike">
                          <a:solidFill>
                            <a:srgbClr val="000000"/>
                          </a:solidFill>
                          <a:effectLst/>
                          <a:latin typeface="Times New Roman" panose="02020603050405020304" pitchFamily="18" charset="0"/>
                        </a:rPr>
                        <a:t>AGÜ Rektörlüğü Sümer Yerleşkesi 17-18 IMK Atölye Kazan Dairesi(İç Vazife Evleri)</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3.343,52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Doğalgaz(Sm3)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53.247,46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imes New Roman" panose="02020603050405020304" pitchFamily="18" charset="0"/>
                        </a:rPr>
                        <a:t>43,93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effectLst/>
                          <a:latin typeface="Times New Roman" panose="02020603050405020304" pitchFamily="18" charset="0"/>
                        </a:rPr>
                        <a:t>1,84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FF0000"/>
                          </a:solidFill>
                          <a:effectLst/>
                          <a:latin typeface="Times New Roman" panose="02020603050405020304" pitchFamily="18" charset="0"/>
                        </a:rPr>
                        <a:t>0,55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10037"/>
                  </a:ext>
                </a:extLst>
              </a:tr>
              <a:tr h="205925">
                <a:tc gridSpan="5">
                  <a:txBody>
                    <a:bodyPr/>
                    <a:lstStyle/>
                    <a:p>
                      <a:pPr algn="r" fontAlgn="ctr"/>
                      <a:r>
                        <a:rPr lang="tr-TR" sz="500" b="1" i="0" u="none" strike="noStrike">
                          <a:solidFill>
                            <a:srgbClr val="000000"/>
                          </a:solidFill>
                          <a:effectLst/>
                          <a:latin typeface="Times New Roman" panose="02020603050405020304" pitchFamily="18" charset="0"/>
                        </a:rPr>
                        <a:t>TOPLAM</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solidFill>
                            <a:srgbClr val="000000"/>
                          </a:solidFill>
                          <a:effectLst/>
                          <a:latin typeface="Times New Roman" panose="02020603050405020304" pitchFamily="18" charset="0"/>
                        </a:rPr>
                        <a:t>26,59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imes New Roman" panose="02020603050405020304" pitchFamily="18" charset="0"/>
                        </a:rPr>
                        <a:t>0,46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15594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00675" y="180150"/>
            <a:ext cx="3772200" cy="40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sz="2000" dirty="0"/>
              <a:t>YÖNETİMİN GÖZDEN GEÇİRMESİNE SUNULAN ENERJİ PERFORMANSI GİRDİLERİNE İLİŞKİN OLARAK FAALİYET PLANLARININ DURUMU</a:t>
            </a:r>
          </a:p>
        </p:txBody>
      </p:sp>
      <p:sp>
        <p:nvSpPr>
          <p:cNvPr id="146" name="Google Shape;146;p26"/>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graphicFrame>
        <p:nvGraphicFramePr>
          <p:cNvPr id="2" name="Tablo 1">
            <a:extLst>
              <a:ext uri="{FF2B5EF4-FFF2-40B4-BE49-F238E27FC236}">
                <a16:creationId xmlns:a16="http://schemas.microsoft.com/office/drawing/2014/main" id="{B5E5B24C-D640-5CD1-1B75-676B56B13A83}"/>
              </a:ext>
            </a:extLst>
          </p:cNvPr>
          <p:cNvGraphicFramePr>
            <a:graphicFrameLocks noGrp="1"/>
          </p:cNvGraphicFramePr>
          <p:nvPr>
            <p:extLst>
              <p:ext uri="{D42A27DB-BD31-4B8C-83A1-F6EECF244321}">
                <p14:modId xmlns:p14="http://schemas.microsoft.com/office/powerpoint/2010/main" val="4262204108"/>
              </p:ext>
            </p:extLst>
          </p:nvPr>
        </p:nvGraphicFramePr>
        <p:xfrm>
          <a:off x="4571999" y="180150"/>
          <a:ext cx="4271325" cy="4565029"/>
        </p:xfrm>
        <a:graphic>
          <a:graphicData uri="http://schemas.openxmlformats.org/drawingml/2006/table">
            <a:tbl>
              <a:tblPr/>
              <a:tblGrid>
                <a:gridCol w="2712182">
                  <a:extLst>
                    <a:ext uri="{9D8B030D-6E8A-4147-A177-3AD203B41FA5}">
                      <a16:colId xmlns:a16="http://schemas.microsoft.com/office/drawing/2014/main" val="3613682648"/>
                    </a:ext>
                  </a:extLst>
                </a:gridCol>
                <a:gridCol w="1559143">
                  <a:extLst>
                    <a:ext uri="{9D8B030D-6E8A-4147-A177-3AD203B41FA5}">
                      <a16:colId xmlns:a16="http://schemas.microsoft.com/office/drawing/2014/main" val="2091563132"/>
                    </a:ext>
                  </a:extLst>
                </a:gridCol>
              </a:tblGrid>
              <a:tr h="334292">
                <a:tc>
                  <a:txBody>
                    <a:bodyPr/>
                    <a:lstStyle/>
                    <a:p>
                      <a:pPr algn="ctr" fontAlgn="ctr"/>
                      <a:r>
                        <a:rPr lang="tr-TR" sz="700" b="1" i="1" u="none" strike="noStrike">
                          <a:effectLst/>
                          <a:latin typeface="Calibri" panose="020F0502020204030204" pitchFamily="34" charset="0"/>
                        </a:rPr>
                        <a:t>ÖNCEKİ YGG TOPLANTISINDA PLANLANAN FAALİYETLER</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FAALİYETLERİN DURUMU</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389737"/>
                  </a:ext>
                </a:extLst>
              </a:tr>
              <a:tr h="604391">
                <a:tc>
                  <a:txBody>
                    <a:bodyPr/>
                    <a:lstStyle/>
                    <a:p>
                      <a:pPr algn="l" fontAlgn="ctr"/>
                      <a:r>
                        <a:rPr lang="tr-TR" sz="700" b="0" i="0" u="none" strike="noStrike">
                          <a:effectLst/>
                          <a:latin typeface="Calibri" panose="020F0502020204030204" pitchFamily="34" charset="0"/>
                        </a:rPr>
                        <a:t>* Üniversitemiz Doğalgaz Kazanları, Isıtma Soğutma İç ve Dış Üniteleri, Aydınlatma Sistemi,Jeneratör, UPS vs. makine teçhizatın Periyodik bakımların zamanında yapılmasını sağlamak. </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Calibri" panose="020F0502020204030204" pitchFamily="34" charset="0"/>
                        </a:rPr>
                        <a:t>PERİYODİK BAKIMLAR YAPILDI</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7481861"/>
                  </a:ext>
                </a:extLst>
              </a:tr>
              <a:tr h="604391">
                <a:tc>
                  <a:txBody>
                    <a:bodyPr/>
                    <a:lstStyle/>
                    <a:p>
                      <a:pPr algn="l" fontAlgn="ctr"/>
                      <a:r>
                        <a:rPr lang="tr-TR" sz="700" b="0" i="0" u="none" strike="noStrike">
                          <a:effectLst/>
                          <a:latin typeface="Calibri" panose="020F0502020204030204" pitchFamily="34" charset="0"/>
                        </a:rPr>
                        <a:t>* Enerji verimliliğini önemli ölçüde düşüren donanımların yeni sistemlerle değişimini sağlamak.(Led Dönüşüm,Verimliliği daha yüksek Elektrik Motorları vs.)</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Calibri" panose="020F0502020204030204" pitchFamily="34" charset="0"/>
                        </a:rPr>
                        <a:t> </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1184781"/>
                  </a:ext>
                </a:extLst>
              </a:tr>
              <a:tr h="604391">
                <a:tc>
                  <a:txBody>
                    <a:bodyPr/>
                    <a:lstStyle/>
                    <a:p>
                      <a:pPr algn="l" fontAlgn="ctr"/>
                      <a:r>
                        <a:rPr lang="tr-TR" sz="700" b="0" i="0" u="none" strike="noStrike">
                          <a:effectLst/>
                          <a:latin typeface="Calibri" panose="020F0502020204030204" pitchFamily="34" charset="0"/>
                        </a:rPr>
                        <a:t>*Satın alınacak ürün ve malzemelerde enerji verimliliğini sağlayanları tercih etmek(Yapılacak imalat,Bakım Onarım ve Satın Alma İşlemlerinde enerji verimliliğine dikkat etmek</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Calibri" panose="020F0502020204030204" pitchFamily="34" charset="0"/>
                        </a:rPr>
                        <a:t>SATIN ALINAN ÜRÜNLERDE ENERJİ VERİMLİLİĞİ YÜKSEK ÜRÜNLER TERCİH EDİLDİ</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933295"/>
                  </a:ext>
                </a:extLst>
              </a:tr>
              <a:tr h="604391">
                <a:tc>
                  <a:txBody>
                    <a:bodyPr/>
                    <a:lstStyle/>
                    <a:p>
                      <a:pPr algn="l" fontAlgn="ctr"/>
                      <a:r>
                        <a:rPr lang="tr-TR" sz="700" b="0" i="0" u="none" strike="noStrike">
                          <a:effectLst/>
                          <a:latin typeface="Calibri" panose="020F0502020204030204" pitchFamily="34" charset="0"/>
                        </a:rPr>
                        <a:t>*Enerji verimliliği ile ilgili kontrollerin zamanında gerçekleştirilmesini sağlamak.</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Calibri" panose="020F0502020204030204" pitchFamily="34" charset="0"/>
                        </a:rPr>
                        <a:t>ENERJİ VERİMLİLİĞİ KONTROLLERİ SAĞLANDI</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9831799"/>
                  </a:ext>
                </a:extLst>
              </a:tr>
              <a:tr h="604391">
                <a:tc>
                  <a:txBody>
                    <a:bodyPr/>
                    <a:lstStyle/>
                    <a:p>
                      <a:pPr algn="l" fontAlgn="ctr"/>
                      <a:r>
                        <a:rPr lang="tr-TR" sz="700" b="0" i="0" u="none" strike="noStrike">
                          <a:effectLst/>
                          <a:latin typeface="Calibri" panose="020F0502020204030204" pitchFamily="34" charset="0"/>
                        </a:rPr>
                        <a:t>*Tüm araçların bakımının periyodik olarak yapılmasını sağlamak.</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Calibri" panose="020F0502020204030204" pitchFamily="34" charset="0"/>
                        </a:rPr>
                        <a:t>ARAÇLARIN PERİYODİK BAKIMLARI SAĞLANDI</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061692"/>
                  </a:ext>
                </a:extLst>
              </a:tr>
              <a:tr h="604391">
                <a:tc>
                  <a:txBody>
                    <a:bodyPr/>
                    <a:lstStyle/>
                    <a:p>
                      <a:pPr algn="l" fontAlgn="ctr"/>
                      <a:r>
                        <a:rPr lang="tr-TR" sz="700" b="0" i="0" u="none" strike="noStrike">
                          <a:effectLst/>
                          <a:latin typeface="Calibri" panose="020F0502020204030204" pitchFamily="34" charset="0"/>
                        </a:rPr>
                        <a:t>*Emisyon muayenelerini düzenli yaptırmak</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a:effectLst/>
                          <a:latin typeface="Calibri" panose="020F0502020204030204" pitchFamily="34" charset="0"/>
                        </a:rPr>
                        <a:t>EMİSYON MUAYENELERİ YAPILDI</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918667"/>
                  </a:ext>
                </a:extLst>
              </a:tr>
              <a:tr h="604391">
                <a:tc>
                  <a:txBody>
                    <a:bodyPr/>
                    <a:lstStyle/>
                    <a:p>
                      <a:pPr algn="l" fontAlgn="ctr"/>
                      <a:r>
                        <a:rPr lang="tr-TR" sz="700" b="0" i="0" u="none" strike="noStrike">
                          <a:effectLst/>
                          <a:latin typeface="Calibri" panose="020F0502020204030204" pitchFamily="34" charset="0"/>
                        </a:rPr>
                        <a:t>*Araç kullananlara ekonomik sürüş teknikleri ile ilgili eğitimler vermek</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700" b="0" i="0" u="none" strike="noStrike" dirty="0">
                          <a:effectLst/>
                          <a:latin typeface="Calibri" panose="020F0502020204030204" pitchFamily="34" charset="0"/>
                        </a:rPr>
                        <a:t> </a:t>
                      </a:r>
                    </a:p>
                  </a:txBody>
                  <a:tcPr marL="6798" marR="6798" marT="6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79785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sz="2000" dirty="0"/>
              <a:t>YÖNETİMİN GÖZDEN GEÇİRMESİ ÇIKTILARI, SÜREKLİ İYİLEŞME FIRSATLARINA İLİŞKİN KARARLARI VE AŞAĞIDAKİLER DÂHİL OLMAK ÜZERE ENYS’DEKİ TÜM DEĞİŞİKLİK İHTİYAÇLARINA İLİŞKİN OLARAK; ENERJİ PERFORMANSINI ARTIRMA FIRSATLARI</a:t>
            </a:r>
          </a:p>
        </p:txBody>
      </p:sp>
      <p:sp>
        <p:nvSpPr>
          <p:cNvPr id="152" name="Google Shape;152;p27"/>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200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graphicFrame>
        <p:nvGraphicFramePr>
          <p:cNvPr id="2" name="Tablo 1">
            <a:extLst>
              <a:ext uri="{FF2B5EF4-FFF2-40B4-BE49-F238E27FC236}">
                <a16:creationId xmlns:a16="http://schemas.microsoft.com/office/drawing/2014/main" id="{62AED24D-D5E5-7630-609C-C34810C408F8}"/>
              </a:ext>
            </a:extLst>
          </p:cNvPr>
          <p:cNvGraphicFramePr>
            <a:graphicFrameLocks noGrp="1"/>
          </p:cNvGraphicFramePr>
          <p:nvPr>
            <p:extLst>
              <p:ext uri="{D42A27DB-BD31-4B8C-83A1-F6EECF244321}">
                <p14:modId xmlns:p14="http://schemas.microsoft.com/office/powerpoint/2010/main" val="1556669706"/>
              </p:ext>
            </p:extLst>
          </p:nvPr>
        </p:nvGraphicFramePr>
        <p:xfrm>
          <a:off x="4414989" y="168853"/>
          <a:ext cx="4641171" cy="3308638"/>
        </p:xfrm>
        <a:graphic>
          <a:graphicData uri="http://schemas.openxmlformats.org/drawingml/2006/table">
            <a:tbl>
              <a:tblPr/>
              <a:tblGrid>
                <a:gridCol w="780221">
                  <a:extLst>
                    <a:ext uri="{9D8B030D-6E8A-4147-A177-3AD203B41FA5}">
                      <a16:colId xmlns:a16="http://schemas.microsoft.com/office/drawing/2014/main" val="1963037413"/>
                    </a:ext>
                  </a:extLst>
                </a:gridCol>
                <a:gridCol w="509439">
                  <a:extLst>
                    <a:ext uri="{9D8B030D-6E8A-4147-A177-3AD203B41FA5}">
                      <a16:colId xmlns:a16="http://schemas.microsoft.com/office/drawing/2014/main" val="1864843204"/>
                    </a:ext>
                  </a:extLst>
                </a:gridCol>
                <a:gridCol w="740063">
                  <a:extLst>
                    <a:ext uri="{9D8B030D-6E8A-4147-A177-3AD203B41FA5}">
                      <a16:colId xmlns:a16="http://schemas.microsoft.com/office/drawing/2014/main" val="2370220343"/>
                    </a:ext>
                  </a:extLst>
                </a:gridCol>
                <a:gridCol w="789400">
                  <a:extLst>
                    <a:ext uri="{9D8B030D-6E8A-4147-A177-3AD203B41FA5}">
                      <a16:colId xmlns:a16="http://schemas.microsoft.com/office/drawing/2014/main" val="1772296749"/>
                    </a:ext>
                  </a:extLst>
                </a:gridCol>
                <a:gridCol w="380932">
                  <a:extLst>
                    <a:ext uri="{9D8B030D-6E8A-4147-A177-3AD203B41FA5}">
                      <a16:colId xmlns:a16="http://schemas.microsoft.com/office/drawing/2014/main" val="3809692384"/>
                    </a:ext>
                  </a:extLst>
                </a:gridCol>
                <a:gridCol w="380932">
                  <a:extLst>
                    <a:ext uri="{9D8B030D-6E8A-4147-A177-3AD203B41FA5}">
                      <a16:colId xmlns:a16="http://schemas.microsoft.com/office/drawing/2014/main" val="188288800"/>
                    </a:ext>
                  </a:extLst>
                </a:gridCol>
                <a:gridCol w="380932">
                  <a:extLst>
                    <a:ext uri="{9D8B030D-6E8A-4147-A177-3AD203B41FA5}">
                      <a16:colId xmlns:a16="http://schemas.microsoft.com/office/drawing/2014/main" val="119916146"/>
                    </a:ext>
                  </a:extLst>
                </a:gridCol>
                <a:gridCol w="679252">
                  <a:extLst>
                    <a:ext uri="{9D8B030D-6E8A-4147-A177-3AD203B41FA5}">
                      <a16:colId xmlns:a16="http://schemas.microsoft.com/office/drawing/2014/main" val="3889637868"/>
                    </a:ext>
                  </a:extLst>
                </a:gridCol>
              </a:tblGrid>
              <a:tr h="205862">
                <a:tc rowSpan="2">
                  <a:txBody>
                    <a:bodyPr/>
                    <a:lstStyle/>
                    <a:p>
                      <a:pPr algn="ctr" fontAlgn="ctr"/>
                      <a:r>
                        <a:rPr lang="tr-TR" sz="400" b="1" i="0" u="none" strike="noStrike" dirty="0">
                          <a:solidFill>
                            <a:srgbClr val="000000"/>
                          </a:solidFill>
                          <a:effectLst/>
                          <a:latin typeface="Times New Roman" panose="02020603050405020304" pitchFamily="18" charset="0"/>
                        </a:rPr>
                        <a:t>Planlanan aksiyon</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rowSpan="2">
                  <a:txBody>
                    <a:bodyPr/>
                    <a:lstStyle/>
                    <a:p>
                      <a:pPr algn="ctr" fontAlgn="ctr"/>
                      <a:r>
                        <a:rPr lang="tr-TR" sz="400" b="1" i="0" u="none" strike="noStrike">
                          <a:solidFill>
                            <a:srgbClr val="000000"/>
                          </a:solidFill>
                          <a:effectLst/>
                          <a:latin typeface="Times New Roman" panose="02020603050405020304" pitchFamily="18" charset="0"/>
                        </a:rPr>
                        <a:t>Aksiyon No</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rowSpan="2">
                  <a:txBody>
                    <a:bodyPr/>
                    <a:lstStyle/>
                    <a:p>
                      <a:pPr algn="ctr" fontAlgn="ctr"/>
                      <a:r>
                        <a:rPr lang="tr-TR" sz="400" b="1" i="0" u="none" strike="noStrike">
                          <a:solidFill>
                            <a:srgbClr val="000000"/>
                          </a:solidFill>
                          <a:effectLst/>
                          <a:latin typeface="Times New Roman" panose="02020603050405020304" pitchFamily="18" charset="0"/>
                        </a:rPr>
                        <a:t>Aksiyon sorumlusu</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rowSpan="2">
                  <a:txBody>
                    <a:bodyPr/>
                    <a:lstStyle/>
                    <a:p>
                      <a:pPr algn="ctr" fontAlgn="ctr"/>
                      <a:r>
                        <a:rPr lang="fi-FI" sz="400" b="1" i="0" u="none" strike="noStrike">
                          <a:solidFill>
                            <a:srgbClr val="000000"/>
                          </a:solidFill>
                          <a:effectLst/>
                          <a:latin typeface="Times New Roman" panose="02020603050405020304" pitchFamily="18" charset="0"/>
                        </a:rPr>
                        <a:t>Aksiyon açılma ve kapatılma tarihi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ctr"/>
                      <a:r>
                        <a:rPr lang="es-ES" sz="400" b="1" i="0" u="none" strike="noStrike">
                          <a:solidFill>
                            <a:srgbClr val="000000"/>
                          </a:solidFill>
                          <a:effectLst/>
                          <a:latin typeface="Times New Roman" panose="02020603050405020304" pitchFamily="18" charset="0"/>
                        </a:rPr>
                        <a:t>Aksiyon(-lar) sonrası etki derecesi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tr-TR"/>
                    </a:p>
                  </a:txBody>
                  <a:tcPr/>
                </a:tc>
                <a:tc rowSpan="2">
                  <a:txBody>
                    <a:bodyPr/>
                    <a:lstStyle/>
                    <a:p>
                      <a:pPr algn="ctr" fontAlgn="ctr"/>
                      <a:r>
                        <a:rPr lang="tr-TR" sz="400" b="1" i="0" u="none" strike="noStrike">
                          <a:solidFill>
                            <a:srgbClr val="000000"/>
                          </a:solidFill>
                          <a:effectLst/>
                          <a:latin typeface="Times New Roman" panose="02020603050405020304" pitchFamily="18" charset="0"/>
                        </a:rPr>
                        <a:t>İlave aksiyon planlandı mı?</a:t>
                      </a:r>
                      <a:br>
                        <a:rPr lang="tr-TR" sz="400" b="1" i="0" u="none" strike="noStrike">
                          <a:solidFill>
                            <a:srgbClr val="000000"/>
                          </a:solidFill>
                          <a:effectLst/>
                          <a:latin typeface="Times New Roman" panose="02020603050405020304" pitchFamily="18" charset="0"/>
                        </a:rPr>
                      </a:br>
                      <a:r>
                        <a:rPr lang="tr-TR" sz="400" b="1" i="0" u="none" strike="noStrike">
                          <a:solidFill>
                            <a:srgbClr val="000000"/>
                          </a:solidFill>
                          <a:effectLst/>
                          <a:latin typeface="Times New Roman" panose="02020603050405020304" pitchFamily="18" charset="0"/>
                        </a:rPr>
                        <a:t>(Hayır, Evet)</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rowSpan="2">
                  <a:txBody>
                    <a:bodyPr/>
                    <a:lstStyle/>
                    <a:p>
                      <a:pPr algn="ctr" fontAlgn="ctr"/>
                      <a:r>
                        <a:rPr lang="tr-TR" sz="400" b="1" i="0" u="none" strike="noStrike">
                          <a:solidFill>
                            <a:srgbClr val="000000"/>
                          </a:solidFill>
                          <a:effectLst/>
                          <a:latin typeface="Times New Roman" panose="02020603050405020304" pitchFamily="18" charset="0"/>
                        </a:rPr>
                        <a:t>Açıklamalar</a:t>
                      </a:r>
                    </a:p>
                  </a:txBody>
                  <a:tcPr marL="4006" marR="4006" marT="400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1518"/>
                  </a:ext>
                </a:extLst>
              </a:tr>
              <a:tr h="20586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400" b="1" i="0" u="none" strike="noStrike">
                          <a:solidFill>
                            <a:srgbClr val="000000"/>
                          </a:solidFill>
                          <a:effectLst/>
                          <a:latin typeface="Times New Roman" panose="02020603050405020304" pitchFamily="18" charset="0"/>
                        </a:rPr>
                        <a:t>Önemli etki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1" i="0" u="none" strike="noStrike">
                          <a:solidFill>
                            <a:srgbClr val="000000"/>
                          </a:solidFill>
                          <a:effectLst/>
                          <a:latin typeface="Times New Roman" panose="02020603050405020304" pitchFamily="18" charset="0"/>
                        </a:rPr>
                        <a:t>Kabul edilebilir etki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969052367"/>
                  </a:ext>
                </a:extLst>
              </a:tr>
              <a:tr h="409674">
                <a:tc>
                  <a:txBody>
                    <a:bodyPr/>
                    <a:lstStyle/>
                    <a:p>
                      <a:pPr algn="l" fontAlgn="ctr"/>
                      <a:r>
                        <a:rPr lang="tr-TR" sz="400" b="0" i="0" u="none" strike="noStrike">
                          <a:solidFill>
                            <a:srgbClr val="000000"/>
                          </a:solidFill>
                          <a:effectLst/>
                          <a:latin typeface="Times New Roman" panose="02020603050405020304" pitchFamily="18" charset="0"/>
                        </a:rPr>
                        <a:t>Chiller Soğutma Grubunu Besleyen 1600 KVA Trafonun, Soğutma Grubunun Çalışmadığı dönemde kapatılması</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1</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Enerji Yöneticisi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Hizmet Binalarında gereksiz enerji kullanımının engellenmesi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591269"/>
                  </a:ext>
                </a:extLst>
              </a:tr>
              <a:tr h="409674">
                <a:tc>
                  <a:txBody>
                    <a:bodyPr/>
                    <a:lstStyle/>
                    <a:p>
                      <a:pPr algn="l" fontAlgn="ctr"/>
                      <a:r>
                        <a:rPr lang="tr-TR" sz="400" b="0" i="0" u="none" strike="noStrike">
                          <a:solidFill>
                            <a:srgbClr val="000000"/>
                          </a:solidFill>
                          <a:effectLst/>
                          <a:latin typeface="Times New Roman" panose="02020603050405020304" pitchFamily="18" charset="0"/>
                        </a:rPr>
                        <a:t>Çevre Aydınlatmada saat 00.00'dan sonra aydınlamatların 2/3 oranında kapatılması</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2</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Enerji Yöneticisi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Hizmet Binalarında gereksiz enerji kullanımının engellenmesi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14980"/>
                  </a:ext>
                </a:extLst>
              </a:tr>
              <a:tr h="409674">
                <a:tc>
                  <a:txBody>
                    <a:bodyPr/>
                    <a:lstStyle/>
                    <a:p>
                      <a:pPr algn="l" fontAlgn="ctr"/>
                      <a:r>
                        <a:rPr lang="tr-TR" sz="400" b="0" i="0" u="none" strike="noStrike">
                          <a:solidFill>
                            <a:srgbClr val="000000"/>
                          </a:solidFill>
                          <a:effectLst/>
                          <a:latin typeface="Times New Roman" panose="02020603050405020304" pitchFamily="18" charset="0"/>
                        </a:rPr>
                        <a:t>Hizmet Binalarına ait Isıtma Kazanı Sirkilasyon pompaların ve soğutma grubu çalışma saatlerinin düzenlenmesi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3</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Mekanik İmalat Şube Müdürlüğü</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Hizmet Binalarında gereksiz enerji kullanımının engellenmesi</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677855"/>
                  </a:ext>
                </a:extLst>
              </a:tr>
              <a:tr h="409674">
                <a:tc>
                  <a:txBody>
                    <a:bodyPr/>
                    <a:lstStyle/>
                    <a:p>
                      <a:pPr algn="l" fontAlgn="ctr"/>
                      <a:r>
                        <a:rPr lang="tr-TR" sz="400" b="0" i="0" u="none" strike="noStrike">
                          <a:solidFill>
                            <a:srgbClr val="000000"/>
                          </a:solidFill>
                          <a:effectLst/>
                          <a:latin typeface="Times New Roman" panose="02020603050405020304" pitchFamily="18" charset="0"/>
                        </a:rPr>
                        <a:t>Üniversitemiz Doğalgaz Kazanları, Isıtma Soğutma İç ve Dış Üniteleri, Aydınlatma Sistemi,Jeneratör, UPS vs. makine teçhizatın Periyodik bakımların zamanında yapılmasını sağlamak.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4</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dirty="0">
                          <a:solidFill>
                            <a:srgbClr val="000000"/>
                          </a:solidFill>
                          <a:effectLst/>
                          <a:latin typeface="Times New Roman" panose="02020603050405020304" pitchFamily="18" charset="0"/>
                        </a:rPr>
                        <a:t>Elektrik İmalat Şube Müdürlüğü</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Oluşabilecek Arızaların ve Aşırı Tüketimin Önüne Geçmek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80603"/>
                  </a:ext>
                </a:extLst>
              </a:tr>
              <a:tr h="438870">
                <a:tc>
                  <a:txBody>
                    <a:bodyPr/>
                    <a:lstStyle/>
                    <a:p>
                      <a:pPr algn="l" fontAlgn="ctr"/>
                      <a:r>
                        <a:rPr lang="tr-TR" sz="400" b="0" i="0" u="none" strike="noStrike" dirty="0">
                          <a:solidFill>
                            <a:srgbClr val="000000"/>
                          </a:solidFill>
                          <a:effectLst/>
                          <a:latin typeface="Times New Roman" panose="02020603050405020304" pitchFamily="18" charset="0"/>
                        </a:rPr>
                        <a:t>Satın alınacak ürün ve malzemelerde enerji verimliliğini sağlayanları tercih etmek(Yapılacak </a:t>
                      </a:r>
                      <a:r>
                        <a:rPr lang="tr-TR" sz="400" b="0" i="0" u="none" strike="noStrike" dirty="0" err="1">
                          <a:solidFill>
                            <a:srgbClr val="000000"/>
                          </a:solidFill>
                          <a:effectLst/>
                          <a:latin typeface="Times New Roman" panose="02020603050405020304" pitchFamily="18" charset="0"/>
                        </a:rPr>
                        <a:t>imalat,Bakım</a:t>
                      </a:r>
                      <a:r>
                        <a:rPr lang="tr-TR" sz="400" b="0" i="0" u="none" strike="noStrike" dirty="0">
                          <a:solidFill>
                            <a:srgbClr val="000000"/>
                          </a:solidFill>
                          <a:effectLst/>
                          <a:latin typeface="Times New Roman" panose="02020603050405020304" pitchFamily="18" charset="0"/>
                        </a:rPr>
                        <a:t> Onarım ve Satın Alma İşlemlerinde enerji verimliliğine dikkat etmek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Yapı İşleri ve İdari Mali İşler Daire Başkanlığı</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Oluşabilecek Arızaların ve Aşırı Tüketimin Önüne Geçmek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697212"/>
                  </a:ext>
                </a:extLst>
              </a:tr>
              <a:tr h="409674">
                <a:tc>
                  <a:txBody>
                    <a:bodyPr/>
                    <a:lstStyle/>
                    <a:p>
                      <a:pPr algn="l" fontAlgn="ctr"/>
                      <a:r>
                        <a:rPr lang="tr-TR" sz="400" b="0" i="0" u="none" strike="noStrike">
                          <a:solidFill>
                            <a:srgbClr val="000000"/>
                          </a:solidFill>
                          <a:effectLst/>
                          <a:latin typeface="Times New Roman" panose="02020603050405020304" pitchFamily="18" charset="0"/>
                        </a:rPr>
                        <a:t>Tüm araçların bakımının periyodik olarak yapılmasını sağlamak.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7</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İdari Mali İşler Daire  Başkanlığı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Oluşabilecek Arızaların ve Aşırı Tüketimin Önüne Geçmek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3805768"/>
                  </a:ext>
                </a:extLst>
              </a:tr>
              <a:tr h="409674">
                <a:tc>
                  <a:txBody>
                    <a:bodyPr/>
                    <a:lstStyle/>
                    <a:p>
                      <a:pPr algn="l" fontAlgn="ctr"/>
                      <a:r>
                        <a:rPr lang="tr-TR" sz="400" b="0" i="0" u="none" strike="noStrike">
                          <a:solidFill>
                            <a:srgbClr val="000000"/>
                          </a:solidFill>
                          <a:effectLst/>
                          <a:latin typeface="Times New Roman" panose="02020603050405020304" pitchFamily="18" charset="0"/>
                        </a:rPr>
                        <a:t>Emisyon muayenelerini düzenli yaptırmak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8</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İdari Mali İşler Daire  Başkanlığı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01.01.2025</a:t>
                      </a:r>
                      <a:br>
                        <a:rPr lang="tr-TR" sz="400" b="0" i="0" u="none" strike="noStrike">
                          <a:solidFill>
                            <a:srgbClr val="000000"/>
                          </a:solidFill>
                          <a:effectLst/>
                          <a:latin typeface="Times New Roman" panose="02020603050405020304" pitchFamily="18" charset="0"/>
                        </a:rPr>
                      </a:br>
                      <a:r>
                        <a:rPr lang="tr-TR" sz="400" b="0" i="0" u="none" strike="noStrike">
                          <a:solidFill>
                            <a:srgbClr val="000000"/>
                          </a:solidFill>
                          <a:effectLst/>
                          <a:latin typeface="Times New Roman" panose="02020603050405020304" pitchFamily="18" charset="0"/>
                        </a:rPr>
                        <a:t>31.12.2025</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Oluşabilecek Arızaların ve Aşırı Tüketimin Önüne Geçmek</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latin typeface="Times New Roman" panose="02020603050405020304" pitchFamily="18" charset="0"/>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400" b="0" i="0" u="none" strike="noStrike" dirty="0">
                          <a:solidFill>
                            <a:srgbClr val="000000"/>
                          </a:solidFill>
                          <a:effectLst/>
                          <a:latin typeface="Times New Roman" panose="02020603050405020304" pitchFamily="18" charset="0"/>
                        </a:rPr>
                        <a:t>2025 yılı 1.ayından başlanarak takip edilecektir</a:t>
                      </a:r>
                    </a:p>
                  </a:txBody>
                  <a:tcPr marL="4006" marR="4006" marT="400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806808"/>
                  </a:ext>
                </a:extLst>
              </a:tr>
            </a:tbl>
          </a:graphicData>
        </a:graphic>
      </p:graphicFrame>
      <p:sp>
        <p:nvSpPr>
          <p:cNvPr id="4" name="Metin kutusu 3">
            <a:extLst>
              <a:ext uri="{FF2B5EF4-FFF2-40B4-BE49-F238E27FC236}">
                <a16:creationId xmlns:a16="http://schemas.microsoft.com/office/drawing/2014/main" id="{D91E6630-6CD0-585E-7C8E-AF420764A38F}"/>
              </a:ext>
            </a:extLst>
          </p:cNvPr>
          <p:cNvSpPr txBox="1"/>
          <p:nvPr/>
        </p:nvSpPr>
        <p:spPr>
          <a:xfrm>
            <a:off x="4414989" y="3726873"/>
            <a:ext cx="4641171" cy="400110"/>
          </a:xfrm>
          <a:prstGeom prst="rect">
            <a:avLst/>
          </a:prstGeom>
          <a:noFill/>
        </p:spPr>
        <p:txBody>
          <a:bodyPr wrap="square">
            <a:spAutoFit/>
          </a:bodyPr>
          <a:lstStyle/>
          <a:p>
            <a:pPr marL="171450" indent="-171450">
              <a:buFont typeface="Wingdings" panose="05000000000000000000" pitchFamily="2" charset="2"/>
              <a:buChar char="Ø"/>
            </a:pPr>
            <a:r>
              <a:rPr lang="tr-TR" sz="1000" dirty="0"/>
              <a:t>GÜNCEL RİSK VE FIRSAT DEĞERLENDİRİLMİŞ OLUP, 2025 YILINA AİT ALINACAK AKSİYON PLANI YUKARIDA VERİLMİŞTİR.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sz="2000" dirty="0"/>
              <a:t>YÖNETİMİN GÖZDEN GEÇİRMESİ ÇIKTILARI, SÜREKLİ İYİLEŞME FIRSATLARINA İLİŞKİN KARARLARI VE AŞAĞIDAKİLER DÂHİL OLMAK ÜZERE ENYS’DEKİ TÜM DEĞİŞİKLİK İHTİYAÇLARINA İLİŞKİN OLARAK ENERJİ POLİTİKASI</a:t>
            </a:r>
          </a:p>
        </p:txBody>
      </p:sp>
      <p:sp>
        <p:nvSpPr>
          <p:cNvPr id="158" name="Google Shape;158;p28"/>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342900" lvl="0" indent="-342900" algn="l" rtl="0">
              <a:spcBef>
                <a:spcPts val="1200"/>
              </a:spcBef>
              <a:spcAft>
                <a:spcPts val="0"/>
              </a:spcAft>
              <a:buFont typeface="Wingdings" panose="05000000000000000000" pitchFamily="2" charset="2"/>
              <a:buChar char="Ø"/>
            </a:pPr>
            <a:r>
              <a:rPr lang="tr-TR" sz="2000" dirty="0">
                <a:solidFill>
                  <a:srgbClr val="000000"/>
                </a:solidFill>
                <a:latin typeface="Aptos"/>
                <a:ea typeface="Aptos"/>
                <a:cs typeface="Aptos"/>
                <a:sym typeface="Aptos"/>
              </a:rPr>
              <a:t>Abdullah Gül Üniversitesi olarak enerji yönetim sistemi politikamızda herhangi bir değişikliği gidilmemiştir.</a:t>
            </a:r>
            <a:endParaRPr sz="200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F62D1459-537E-0B7A-5DCD-BA54EC3EA5AE}"/>
            </a:ext>
          </a:extLst>
        </p:cNvPr>
        <p:cNvGrpSpPr/>
        <p:nvPr/>
      </p:nvGrpSpPr>
      <p:grpSpPr>
        <a:xfrm>
          <a:off x="0" y="0"/>
          <a:ext cx="0" cy="0"/>
          <a:chOff x="0" y="0"/>
          <a:chExt cx="0" cy="0"/>
        </a:xfrm>
      </p:grpSpPr>
      <p:sp>
        <p:nvSpPr>
          <p:cNvPr id="157" name="Google Shape;157;p28">
            <a:extLst>
              <a:ext uri="{FF2B5EF4-FFF2-40B4-BE49-F238E27FC236}">
                <a16:creationId xmlns:a16="http://schemas.microsoft.com/office/drawing/2014/main" id="{2DD0FF79-1133-D2D2-5309-F24F9B45A18B}"/>
              </a:ext>
            </a:extLst>
          </p:cNvPr>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TR" sz="2000" dirty="0"/>
              <a:t>YÖNETİMİN GÖZDEN GEÇİRMESİ ÇIKTILARI, SÜREKLİ İYİLEŞME FIRSATLARINA İLİŞKİN KARARLARI VE AŞAĞIDAKİLER DÂHİL OLMAK ÜZERE ENYS’DEKİ TÜM DEĞİŞİKLİK İHTİYAÇLARINA İLİŞKİN OLARAK; ENPG(LER) VEYA ENRÇ(LER)</a:t>
            </a:r>
          </a:p>
        </p:txBody>
      </p:sp>
      <p:sp>
        <p:nvSpPr>
          <p:cNvPr id="158" name="Google Shape;158;p28">
            <a:extLst>
              <a:ext uri="{FF2B5EF4-FFF2-40B4-BE49-F238E27FC236}">
                <a16:creationId xmlns:a16="http://schemas.microsoft.com/office/drawing/2014/main" id="{34AE932D-EAA3-F4B0-CC90-22FD5C331471}"/>
              </a:ext>
            </a:extLst>
          </p:cNvPr>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tr-TR" sz="1700" dirty="0">
                <a:solidFill>
                  <a:srgbClr val="000000"/>
                </a:solidFill>
                <a:latin typeface="Aptos"/>
                <a:ea typeface="Aptos"/>
                <a:cs typeface="Aptos"/>
                <a:sym typeface="Aptos"/>
              </a:rPr>
              <a:t> Referans çizgisi hesabında 2021-2022-2023 yılları ortalama tüketimi Enerji Referans Çizgisi (</a:t>
            </a:r>
            <a:r>
              <a:rPr lang="tr-TR" sz="1700" dirty="0" err="1">
                <a:solidFill>
                  <a:srgbClr val="000000"/>
                </a:solidFill>
                <a:latin typeface="Aptos"/>
                <a:ea typeface="Aptos"/>
                <a:cs typeface="Aptos"/>
                <a:sym typeface="Aptos"/>
              </a:rPr>
              <a:t>EnRÇ</a:t>
            </a:r>
            <a:r>
              <a:rPr lang="tr-TR" sz="1700" dirty="0">
                <a:solidFill>
                  <a:srgbClr val="000000"/>
                </a:solidFill>
                <a:latin typeface="Aptos"/>
                <a:ea typeface="Aptos"/>
                <a:cs typeface="Aptos"/>
                <a:sym typeface="Aptos"/>
              </a:rPr>
              <a:t>) olarak belirlenmiştir. Referans alınan yılların ortalaması ile güncel yıl verileri karşılaştırılır.</a:t>
            </a:r>
          </a:p>
          <a:p>
            <a:pPr marL="342900" lvl="0" indent="-342900" algn="l" rtl="0">
              <a:spcBef>
                <a:spcPts val="1200"/>
              </a:spcBef>
              <a:spcAft>
                <a:spcPts val="0"/>
              </a:spcAft>
              <a:buFont typeface="Wingdings" panose="05000000000000000000" pitchFamily="2" charset="2"/>
              <a:buChar char="Ø"/>
            </a:pPr>
            <a:r>
              <a:rPr lang="tr-TR" sz="1700" dirty="0">
                <a:solidFill>
                  <a:srgbClr val="000000"/>
                </a:solidFill>
                <a:latin typeface="Aptos"/>
                <a:ea typeface="Aptos"/>
                <a:cs typeface="Aptos"/>
                <a:sym typeface="Aptos"/>
              </a:rPr>
              <a:t>Isıtma Derecesi Gün Sayısına(HDD) Doğalgaz Tüketimi </a:t>
            </a:r>
            <a:r>
              <a:rPr lang="tr-TR" sz="1700" dirty="0" err="1">
                <a:solidFill>
                  <a:srgbClr val="000000"/>
                </a:solidFill>
                <a:latin typeface="Aptos"/>
                <a:ea typeface="Aptos"/>
                <a:cs typeface="Aptos"/>
                <a:sym typeface="Aptos"/>
              </a:rPr>
              <a:t>Regrason</a:t>
            </a:r>
            <a:r>
              <a:rPr lang="tr-TR" sz="1700" dirty="0">
                <a:solidFill>
                  <a:srgbClr val="000000"/>
                </a:solidFill>
                <a:latin typeface="Aptos"/>
                <a:ea typeface="Aptos"/>
                <a:cs typeface="Aptos"/>
                <a:sym typeface="Aptos"/>
              </a:rPr>
              <a:t> Analizi yapılır.</a:t>
            </a:r>
          </a:p>
          <a:p>
            <a:pPr marL="342900" lvl="0" indent="-342900" algn="l" rtl="0">
              <a:spcBef>
                <a:spcPts val="1200"/>
              </a:spcBef>
              <a:spcAft>
                <a:spcPts val="0"/>
              </a:spcAft>
              <a:buFont typeface="Wingdings" panose="05000000000000000000" pitchFamily="2" charset="2"/>
              <a:buChar char="Ø"/>
            </a:pPr>
            <a:r>
              <a:rPr lang="tr-TR" sz="1700" dirty="0">
                <a:solidFill>
                  <a:srgbClr val="000000"/>
                </a:solidFill>
                <a:latin typeface="Aptos"/>
                <a:ea typeface="Aptos"/>
                <a:cs typeface="Aptos"/>
                <a:sym typeface="Aptos"/>
              </a:rPr>
              <a:t>Çalışan personel yoğunluğuna göre  Elektrik Tüketimi </a:t>
            </a:r>
            <a:r>
              <a:rPr lang="tr-TR" sz="1700" dirty="0" err="1">
                <a:solidFill>
                  <a:srgbClr val="000000"/>
                </a:solidFill>
                <a:latin typeface="Aptos"/>
                <a:ea typeface="Aptos"/>
                <a:cs typeface="Aptos"/>
                <a:sym typeface="Aptos"/>
              </a:rPr>
              <a:t>Regrasyon</a:t>
            </a:r>
            <a:r>
              <a:rPr lang="tr-TR" sz="1700" dirty="0">
                <a:solidFill>
                  <a:srgbClr val="000000"/>
                </a:solidFill>
                <a:latin typeface="Aptos"/>
                <a:ea typeface="Aptos"/>
                <a:cs typeface="Aptos"/>
                <a:sym typeface="Aptos"/>
              </a:rPr>
              <a:t> Analizi yapılır.</a:t>
            </a:r>
          </a:p>
          <a:p>
            <a:pPr marL="342900" lvl="0" indent="-342900" algn="l" rtl="0">
              <a:spcBef>
                <a:spcPts val="1200"/>
              </a:spcBef>
              <a:spcAft>
                <a:spcPts val="0"/>
              </a:spcAft>
              <a:buFont typeface="Wingdings" panose="05000000000000000000" pitchFamily="2" charset="2"/>
              <a:buChar char="Ø"/>
            </a:pPr>
            <a:r>
              <a:rPr lang="tr-TR" sz="1700" dirty="0">
                <a:solidFill>
                  <a:srgbClr val="000000"/>
                </a:solidFill>
                <a:latin typeface="Aptos"/>
                <a:ea typeface="Aptos"/>
                <a:cs typeface="Aptos"/>
                <a:sym typeface="Aptos"/>
              </a:rPr>
              <a:t>Toplam Enerji Tüketimi ve Önemli Enerji Tüketim Noktaları için Bina Enerji Tüketim Endeksi GJ/m2 (BTE) hesaplanacaktır.</a:t>
            </a: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Tree>
    <p:extLst>
      <p:ext uri="{BB962C8B-B14F-4D97-AF65-F5344CB8AC3E}">
        <p14:creationId xmlns:p14="http://schemas.microsoft.com/office/powerpoint/2010/main" val="80813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tr-TR" sz="2000" dirty="0"/>
              <a:t>YÖNETİMİN GÖZDEN GEÇİRMESİ ÇIKTILARI, SÜREKLİ İYİLEŞME FIRSATLARINA İLİŞKİN KARARLARI VE AŞAĞIDAKİLER DÂHİL OLMAK ÜZERE ENYS’DEKİ TÜM DEĞİŞİKLİK İHTİYAÇLARINA İLİŞKİN OLARAK; AMAÇLAR, ENERJİ HEDEFLERİ, FAALİYET PLANLARI VEYA DİĞER ENYS UNSURLAR İLE TUTTURULAMAMIŞSA YAPILACAK FAALİYETLER</a:t>
            </a:r>
          </a:p>
        </p:txBody>
      </p:sp>
      <p:sp>
        <p:nvSpPr>
          <p:cNvPr id="164" name="Google Shape;164;p29"/>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44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
        <p:nvSpPr>
          <p:cNvPr id="3" name="Metin kutusu 2">
            <a:extLst>
              <a:ext uri="{FF2B5EF4-FFF2-40B4-BE49-F238E27FC236}">
                <a16:creationId xmlns:a16="http://schemas.microsoft.com/office/drawing/2014/main" id="{F0AD0AF7-E34C-4F9F-54AA-8612B88FA139}"/>
              </a:ext>
            </a:extLst>
          </p:cNvPr>
          <p:cNvSpPr txBox="1"/>
          <p:nvPr/>
        </p:nvSpPr>
        <p:spPr>
          <a:xfrm>
            <a:off x="4327175" y="121726"/>
            <a:ext cx="4603172" cy="4247317"/>
          </a:xfrm>
          <a:prstGeom prst="rect">
            <a:avLst/>
          </a:prstGeom>
          <a:noFill/>
        </p:spPr>
        <p:txBody>
          <a:bodyPr wrap="square">
            <a:spAutoFit/>
          </a:bodyPr>
          <a:lstStyle/>
          <a:p>
            <a:r>
              <a:rPr lang="tr-TR" sz="1000" dirty="0"/>
              <a:t>5627 sayılı Enerji Verimliliği Kanunu’na göre enerji yöneticisi görevlendirmekle yükümlü olan (yıllık toplam enerji tüketimi 250 TEP ve üzeri veya toplam inşaat alanı 10.000 m2 ve üzeri) kamu binaları için 04/11/2023 tarih ve 2023/15 sayılı Cumhurbaşkanı Genelgesi uyarınca 2030 yılı sonuna kadar asgari %30 enerji tasarrufu hedef olarak belirlenmiştir.</a:t>
            </a:r>
          </a:p>
          <a:p>
            <a:endParaRPr lang="tr-TR" sz="1000" dirty="0"/>
          </a:p>
          <a:p>
            <a:r>
              <a:rPr lang="tr-TR" sz="1000" dirty="0"/>
              <a:t>Kamu Binalarında Tasarruf Hedefi Ve Uygulama Rehberi kapsamındaki kamu binaları tarafından 2016, 2017 ve 2018 yıllarına ait TEP cinsinden enerji tüketimlerinin aritmetik ortalaması alınarak referans tüketim hesaplanır. Bir yerleşke (üniversite kampüsü, hastane yerleşkesi vb.) içerisinde aynı kuruma ait birden fazla bina olması durumunda yerleşke içerisindeki binaların toplam inşaat alanı ve toplam enerji tüketimi dikkate alınır. Tüketim verilerinin eksik olması ya da güvenilir olmaması durumunda 2016, 2017 veya 2018 yıllarından verileri eksiksiz ve güvenilir olan yıl veya yılların aritmetik ortalaması referans alınır. Referans Tüketim değeri olarak 2019/18 sayılı Genelge kapsamında Bakanlığa bildirilen referans tüketim değerleri kabul edilecektir. Bakanlığa daha önce referans enerji tüketimleri bildirilmeyen binaların 2024 yılı Mart ayı sonuna kadar bildirimleri tamamlanır.</a:t>
            </a:r>
          </a:p>
          <a:p>
            <a:endParaRPr lang="tr-TR" sz="1000" dirty="0"/>
          </a:p>
          <a:p>
            <a:r>
              <a:rPr lang="tr-TR" sz="1000" dirty="0"/>
              <a:t>***Üniversitemizin 2030 yılında asgari %30 enerji tasarrufu hedefini yakalayabilmesi için ENERJİ YÖNETİM SİSTEMİ ENERJİ HEDEFLERİ VE AKSİYON PLANI (2023-2024)'</a:t>
            </a:r>
            <a:r>
              <a:rPr lang="tr-TR" sz="1000" dirty="0" err="1"/>
              <a:t>nda</a:t>
            </a:r>
            <a:r>
              <a:rPr lang="tr-TR" sz="1000" dirty="0"/>
              <a:t> 2016-2017-2018 yılları ortalama tüketimleri baz alınarak;</a:t>
            </a:r>
          </a:p>
          <a:p>
            <a:endParaRPr lang="tr-TR" sz="1000" dirty="0"/>
          </a:p>
          <a:p>
            <a:pPr marL="171450" indent="-171450">
              <a:buFont typeface="Wingdings" panose="05000000000000000000" pitchFamily="2" charset="2"/>
              <a:buChar char="Ø"/>
            </a:pPr>
            <a:r>
              <a:rPr lang="tr-TR" sz="1000" dirty="0"/>
              <a:t>elektrik ve doğalgaz tüketimine göre %4</a:t>
            </a:r>
          </a:p>
          <a:p>
            <a:pPr marL="171450" indent="-171450">
              <a:buFont typeface="Wingdings" panose="05000000000000000000" pitchFamily="2" charset="2"/>
              <a:buChar char="Ø"/>
            </a:pPr>
            <a:r>
              <a:rPr lang="tr-TR" sz="1000" dirty="0"/>
              <a:t>hizmet araçları ve çim makinaları yakıt tüketimi %2 tasarruf hedefi belirlenmesine ve buna ilişkin faaliyetlerin takip edilmesine karar verilmiştir.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CA041748-AA7B-BFC3-DC31-7200DE7CBFD4}"/>
            </a:ext>
          </a:extLst>
        </p:cNvPr>
        <p:cNvGrpSpPr/>
        <p:nvPr/>
      </p:nvGrpSpPr>
      <p:grpSpPr>
        <a:xfrm>
          <a:off x="0" y="0"/>
          <a:ext cx="0" cy="0"/>
          <a:chOff x="0" y="0"/>
          <a:chExt cx="0" cy="0"/>
        </a:xfrm>
      </p:grpSpPr>
      <p:sp>
        <p:nvSpPr>
          <p:cNvPr id="163" name="Google Shape;163;p29">
            <a:extLst>
              <a:ext uri="{FF2B5EF4-FFF2-40B4-BE49-F238E27FC236}">
                <a16:creationId xmlns:a16="http://schemas.microsoft.com/office/drawing/2014/main" id="{0B0AB4B8-EE6D-1FB4-1997-BB0823C1A6A9}"/>
              </a:ext>
            </a:extLst>
          </p:cNvPr>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tr-TR" sz="2000" dirty="0"/>
              <a:t>YÖNETİMİN GÖZDEN GEÇİRMESİ ÇIKTILARI, SÜREKLİ İYİLEŞME FIRSATLARINA İLİŞKİN KARARLARI VE AŞAĞIDAKİLER DÂHİL OLMAK ÜZERE ENYS’DEKİ TÜM DEĞİŞİKLİK İHTİYAÇLARINA İLİŞKİN OLARAK, İŞ PROSESLERİ İLE ENTEGRASYONU ARTIRMA FIRSATLARI</a:t>
            </a:r>
          </a:p>
        </p:txBody>
      </p:sp>
      <p:sp>
        <p:nvSpPr>
          <p:cNvPr id="164" name="Google Shape;164;p29">
            <a:extLst>
              <a:ext uri="{FF2B5EF4-FFF2-40B4-BE49-F238E27FC236}">
                <a16:creationId xmlns:a16="http://schemas.microsoft.com/office/drawing/2014/main" id="{194B05A8-18EB-43BB-46D5-E70FEAD65967}"/>
              </a:ext>
            </a:extLst>
          </p:cNvPr>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44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
        <p:nvSpPr>
          <p:cNvPr id="3" name="Metin kutusu 2">
            <a:extLst>
              <a:ext uri="{FF2B5EF4-FFF2-40B4-BE49-F238E27FC236}">
                <a16:creationId xmlns:a16="http://schemas.microsoft.com/office/drawing/2014/main" id="{2D04569E-D18F-F807-EEAE-38515260C136}"/>
              </a:ext>
            </a:extLst>
          </p:cNvPr>
          <p:cNvSpPr txBox="1"/>
          <p:nvPr/>
        </p:nvSpPr>
        <p:spPr>
          <a:xfrm>
            <a:off x="4327175" y="121726"/>
            <a:ext cx="4603172" cy="2800767"/>
          </a:xfrm>
          <a:prstGeom prst="rect">
            <a:avLst/>
          </a:prstGeom>
          <a:noFill/>
        </p:spPr>
        <p:txBody>
          <a:bodyPr wrap="square">
            <a:spAutoFit/>
          </a:bodyPr>
          <a:lstStyle/>
          <a:p>
            <a:pPr marL="171450" indent="-171450">
              <a:buFont typeface="Wingdings" panose="05000000000000000000" pitchFamily="2" charset="2"/>
              <a:buChar char="Ø"/>
            </a:pPr>
            <a:r>
              <a:rPr lang="tr-TR" sz="1600" dirty="0"/>
              <a:t>Üniversitemizde kullanılan elektrik ve mekanik cihazların verimli kullanımına ilişkin kullanım parametrelerine(set </a:t>
            </a:r>
            <a:r>
              <a:rPr lang="tr-TR" sz="1600" dirty="0" err="1"/>
              <a:t>değerleri,açılma</a:t>
            </a:r>
            <a:r>
              <a:rPr lang="tr-TR" sz="1600" dirty="0"/>
              <a:t> durma saatleri) uygun kullanılacaktır,</a:t>
            </a:r>
          </a:p>
          <a:p>
            <a:pPr marL="171450" indent="-171450">
              <a:buFont typeface="Wingdings" panose="05000000000000000000" pitchFamily="2" charset="2"/>
              <a:buChar char="Ø"/>
            </a:pPr>
            <a:endParaRPr lang="tr-TR" sz="1600" dirty="0"/>
          </a:p>
          <a:p>
            <a:pPr marL="171450" indent="-171450">
              <a:buFont typeface="Wingdings" panose="05000000000000000000" pitchFamily="2" charset="2"/>
              <a:buChar char="Ø"/>
            </a:pPr>
            <a:r>
              <a:rPr lang="tr-TR" sz="1600" dirty="0"/>
              <a:t>Yaz/Kış Mod Değişiklikleri planlanan zamanda yapılacaktır,</a:t>
            </a:r>
          </a:p>
          <a:p>
            <a:pPr marL="171450" indent="-171450">
              <a:buFont typeface="Wingdings" panose="05000000000000000000" pitchFamily="2" charset="2"/>
              <a:buChar char="Ø"/>
            </a:pPr>
            <a:endParaRPr lang="tr-TR" sz="1600" dirty="0"/>
          </a:p>
          <a:p>
            <a:pPr marL="171450" indent="-171450">
              <a:buFont typeface="Wingdings" panose="05000000000000000000" pitchFamily="2" charset="2"/>
              <a:buChar char="Ø"/>
            </a:pPr>
            <a:r>
              <a:rPr lang="tr-TR" sz="1600" dirty="0"/>
              <a:t>Otomasyon sistemi etkin olarak kullanılıp, gereksiz enerji kullanımlarının önüne geçilecektir.</a:t>
            </a:r>
          </a:p>
        </p:txBody>
      </p:sp>
    </p:spTree>
    <p:extLst>
      <p:ext uri="{BB962C8B-B14F-4D97-AF65-F5344CB8AC3E}">
        <p14:creationId xmlns:p14="http://schemas.microsoft.com/office/powerpoint/2010/main" val="145636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tr-TR" sz="2400" dirty="0"/>
              <a:t>YÖNETİMİN GÖZDEN GEÇİRMESİ ÇIKTILARI, SÜREKLİ İYİLEŞME FIRSATLARINA İLİŞKİN KARARLARI VE AŞAĞIDAKİLER DÂHİL OLMAK ÜZERE ENYS’DEKİ TÜM DEĞİŞİKLİK İHTİYAÇLARINA İLİŞKİN OLARAK; KAYNAKLARIN TAHSİSİ</a:t>
            </a:r>
          </a:p>
        </p:txBody>
      </p:sp>
      <p:sp>
        <p:nvSpPr>
          <p:cNvPr id="176" name="Google Shape;176;p31"/>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342900" lvl="0" indent="-342900" rtl="0">
              <a:spcBef>
                <a:spcPts val="600"/>
              </a:spcBef>
              <a:spcAft>
                <a:spcPts val="0"/>
              </a:spcAft>
              <a:buFont typeface="Wingdings" panose="05000000000000000000" pitchFamily="2" charset="2"/>
              <a:buChar char="Ø"/>
            </a:pPr>
            <a:r>
              <a:rPr lang="tr-TR" sz="1600" dirty="0">
                <a:solidFill>
                  <a:srgbClr val="000000"/>
                </a:solidFill>
                <a:latin typeface="Aptos"/>
                <a:ea typeface="Aptos"/>
                <a:cs typeface="Aptos"/>
                <a:sym typeface="Aptos"/>
              </a:rPr>
              <a:t>Sürekli iyileştirme kapsamında </a:t>
            </a:r>
            <a:r>
              <a:rPr lang="tr-TR" sz="1600" dirty="0" err="1">
                <a:solidFill>
                  <a:srgbClr val="000000"/>
                </a:solidFill>
                <a:latin typeface="Aptos"/>
                <a:ea typeface="Aptos"/>
                <a:cs typeface="Aptos"/>
                <a:sym typeface="Aptos"/>
              </a:rPr>
              <a:t>ENYS’nin</a:t>
            </a:r>
            <a:r>
              <a:rPr lang="tr-TR" sz="1600" dirty="0">
                <a:solidFill>
                  <a:srgbClr val="000000"/>
                </a:solidFill>
                <a:latin typeface="Aptos"/>
                <a:ea typeface="Aptos"/>
                <a:cs typeface="Aptos"/>
                <a:sym typeface="Aptos"/>
              </a:rPr>
              <a:t> ihtiyaç duyacağı makina teçhizata ilişkin gerekli kaynak bütçe imkanları doğrultusunda karşılanmaktadır.</a:t>
            </a:r>
          </a:p>
          <a:p>
            <a:pPr marL="0" lvl="0" indent="0" algn="just" rtl="0">
              <a:spcBef>
                <a:spcPts val="600"/>
              </a:spcBef>
              <a:spcAft>
                <a:spcPts val="0"/>
              </a:spcAft>
              <a:buNone/>
            </a:pPr>
            <a:endParaRPr sz="6200" dirty="0">
              <a:solidFill>
                <a:srgbClr val="000000"/>
              </a:solidFill>
              <a:latin typeface="Aptos"/>
              <a:ea typeface="Aptos"/>
              <a:cs typeface="Aptos"/>
              <a:sym typeface="Aptos"/>
            </a:endParaRPr>
          </a:p>
          <a:p>
            <a:pPr marL="0" lvl="0" indent="0" algn="just" rtl="0">
              <a:spcBef>
                <a:spcPts val="1200"/>
              </a:spcBef>
              <a:spcAft>
                <a:spcPts val="0"/>
              </a:spcAft>
              <a:buNone/>
            </a:pPr>
            <a:endParaRPr sz="5400" dirty="0">
              <a:solidFill>
                <a:srgbClr val="000000"/>
              </a:solidFill>
              <a:latin typeface="Aptos"/>
              <a:ea typeface="Aptos"/>
              <a:cs typeface="Aptos"/>
              <a:sym typeface="Aptos"/>
            </a:endParaRPr>
          </a:p>
          <a:p>
            <a:pPr marL="0" lvl="0" indent="0" algn="l" rtl="0">
              <a:spcBef>
                <a:spcPts val="1200"/>
              </a:spcBef>
              <a:spcAft>
                <a:spcPts val="0"/>
              </a:spcAft>
              <a:buNone/>
            </a:pPr>
            <a:endParaRPr sz="44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a:t>TOPLANTI GÜNDEMİ</a:t>
            </a:r>
            <a:endParaRPr/>
          </a:p>
        </p:txBody>
      </p:sp>
      <p:sp>
        <p:nvSpPr>
          <p:cNvPr id="71" name="Google Shape;71;p14"/>
          <p:cNvSpPr txBox="1">
            <a:spLocks noGrp="1"/>
          </p:cNvSpPr>
          <p:nvPr>
            <p:ph type="body" idx="1"/>
          </p:nvPr>
        </p:nvSpPr>
        <p:spPr>
          <a:xfrm>
            <a:off x="4495875" y="81500"/>
            <a:ext cx="4509580" cy="4973425"/>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1-Önceki yönetim gözden geçirmelerinde ele alınan faaliyetlerin durumu;</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2-EnYS’lere ilişkin iç ve dış hususlar ile bunlara bağlı riskler ve fırsatlardaki değişiklikler; </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b="1" dirty="0">
                <a:solidFill>
                  <a:srgbClr val="000000"/>
                </a:solidFill>
                <a:latin typeface="Aptos"/>
                <a:ea typeface="Aptos"/>
                <a:cs typeface="Aptos"/>
                <a:sym typeface="Aptos"/>
              </a:rPr>
              <a:t>EnYS performansına ait:</a:t>
            </a:r>
            <a:endParaRPr sz="1200" b="1"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endParaRPr sz="1200" b="1"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3- Uygunsuzluklar ve düzeltici faaliyetler;</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4- İzleme ve ölçüm sonuçları;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5- Tetkik sonuçları;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6- Yasal şartlara ve diğer şartlara dair uygunluk değerlendirme sonuçları;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7- Yetkinlikle ilgili olanlar dahil sürekli iyileşmeye ilişkin fırsatlar;</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8-Enerji politikası.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b="1" dirty="0">
                <a:solidFill>
                  <a:srgbClr val="000000"/>
                </a:solidFill>
                <a:latin typeface="Aptos"/>
                <a:ea typeface="Aptos"/>
                <a:cs typeface="Aptos"/>
                <a:sym typeface="Aptos"/>
              </a:rPr>
              <a:t>Yönetimin gözden geçirmesine sunulan enerji performansı </a:t>
            </a:r>
            <a:r>
              <a:rPr lang="tr" sz="1200" b="1" dirty="0">
                <a:solidFill>
                  <a:srgbClr val="000000"/>
                </a:solidFill>
                <a:highlight>
                  <a:srgbClr val="FFFF00"/>
                </a:highlight>
                <a:latin typeface="Aptos"/>
                <a:ea typeface="Aptos"/>
                <a:cs typeface="Aptos"/>
                <a:sym typeface="Aptos"/>
              </a:rPr>
              <a:t>girdilerine ilişkin olarak;</a:t>
            </a:r>
            <a:endParaRPr sz="1200" b="1" dirty="0">
              <a:solidFill>
                <a:srgbClr val="000000"/>
              </a:solidFill>
              <a:highlight>
                <a:srgbClr val="FFFF00"/>
              </a:highlight>
              <a:latin typeface="Aptos"/>
              <a:ea typeface="Aptos"/>
              <a:cs typeface="Aptos"/>
              <a:sym typeface="Aptos"/>
            </a:endParaRPr>
          </a:p>
          <a:p>
            <a:pPr marL="0" lvl="0" indent="0" algn="l" rtl="0">
              <a:lnSpc>
                <a:spcPct val="100000"/>
              </a:lnSpc>
              <a:spcBef>
                <a:spcPts val="0"/>
              </a:spcBef>
              <a:spcAft>
                <a:spcPts val="0"/>
              </a:spcAft>
              <a:buNone/>
            </a:pPr>
            <a:endParaRPr sz="1200" b="1"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9- Amaçlar ve enerji hedeflerinin ne düzeyde karşılandığı;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10- EnPG’ler dâhil, izleme ve ölçme sonuçlarına göre enerji performansı ve enerji performans iyileştirilmesi;</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11- Faaliyet planlarının durumu.</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b="1" dirty="0">
                <a:solidFill>
                  <a:srgbClr val="000000"/>
                </a:solidFill>
                <a:highlight>
                  <a:srgbClr val="FFFF00"/>
                </a:highlight>
                <a:latin typeface="Aptos"/>
                <a:ea typeface="Aptos"/>
                <a:cs typeface="Aptos"/>
                <a:sym typeface="Aptos"/>
              </a:rPr>
              <a:t>Yönetimin gözden geçirmesi çıktıları</a:t>
            </a:r>
            <a:r>
              <a:rPr lang="tr" sz="1200" b="1" dirty="0">
                <a:solidFill>
                  <a:srgbClr val="000000"/>
                </a:solidFill>
                <a:latin typeface="Aptos"/>
                <a:ea typeface="Aptos"/>
                <a:cs typeface="Aptos"/>
                <a:sym typeface="Aptos"/>
              </a:rPr>
              <a:t>, sürekli iyileşme fırsatlarına ilişkin kararları ve aşağıdakiler dâhil olmak üzere EnYS’deki tüm değişiklik ihtiyaçlarına ilişkin olarak;</a:t>
            </a:r>
            <a:endParaRPr sz="1200" b="1"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endParaRPr sz="1200" b="1"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12- Enerji performansını artırma fırsatları;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13- Enerji politikası;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14- EnPG(ler) veya EnRÇ(ler);</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15- amaçlar, enerji hedefleri, faaliyet planları veya diğer EnYS unsurlar ile tutturulamamışsa yapılacak faaliyetler;</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16- İş prosesleri ile entegrasyonu artırma fırsatları;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17- Kaynakların tahsisi;</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18- Yetkinlik, farkındalık ve iletişimin artırılması;</a:t>
            </a:r>
            <a:endParaRP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 sz="1200" dirty="0">
                <a:solidFill>
                  <a:srgbClr val="000000"/>
                </a:solidFill>
                <a:latin typeface="Aptos"/>
                <a:ea typeface="Aptos"/>
                <a:cs typeface="Aptos"/>
                <a:sym typeface="Aptos"/>
              </a:rPr>
              <a:t>19-Yönetimin gözden geçirmesi sonuçlarının kanıtı olacak dokümante edilmiş bilgiyi muhafazası.</a:t>
            </a:r>
            <a:endParaRPr dirty="0"/>
          </a:p>
          <a:p>
            <a:pPr marL="0" lvl="0" indent="0" algn="l" rtl="0">
              <a:spcBef>
                <a:spcPts val="0"/>
              </a:spcBef>
              <a:spcAft>
                <a:spcPts val="1200"/>
              </a:spcAft>
              <a:buNone/>
            </a:pPr>
            <a:endParaRPr dirty="0"/>
          </a:p>
        </p:txBody>
      </p:sp>
      <p:pic>
        <p:nvPicPr>
          <p:cNvPr id="72" name="Google Shape;72;p14"/>
          <p:cNvPicPr preferRelativeResize="0"/>
          <p:nvPr/>
        </p:nvPicPr>
        <p:blipFill>
          <a:blip r:embed="rId3">
            <a:alphaModFix/>
          </a:blip>
          <a:stretch>
            <a:fillRect/>
          </a:stretch>
        </p:blipFill>
        <p:spPr>
          <a:xfrm>
            <a:off x="311725" y="1610200"/>
            <a:ext cx="3444725" cy="3444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tr-TR" sz="1600" dirty="0"/>
              <a:t>YÖNETİMİN GÖZDEN GEÇİRMESİ ÇIKTILARI, SÜREKLİ İYİLEŞME FIRSATLARINA İLİŞKİN KARARLARI VE AŞAĞIDAKİLER DÂHİL OLMAK ÜZERE ENYS’DEKİ TÜM DEĞİŞİKLİK İHTİYAÇLARINA İLİŞKİN OLARAK; YETKİNLİK, FARKINDALIK VE İLETİŞİMİN ARTIRILMASI</a:t>
            </a:r>
          </a:p>
        </p:txBody>
      </p:sp>
      <p:sp>
        <p:nvSpPr>
          <p:cNvPr id="182" name="Google Shape;182;p32"/>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342900" lvl="0" indent="-342900" algn="l" rtl="0">
              <a:spcBef>
                <a:spcPts val="0"/>
              </a:spcBef>
              <a:spcAft>
                <a:spcPts val="0"/>
              </a:spcAft>
              <a:buFont typeface="Wingdings" panose="05000000000000000000" pitchFamily="2" charset="2"/>
              <a:buChar char="Ø"/>
            </a:pPr>
            <a:r>
              <a:rPr lang="tr-TR" sz="2100" dirty="0">
                <a:solidFill>
                  <a:srgbClr val="000000"/>
                </a:solidFill>
                <a:latin typeface="Aptos"/>
                <a:ea typeface="Aptos"/>
                <a:cs typeface="Aptos"/>
                <a:sym typeface="Aptos"/>
              </a:rPr>
              <a:t>Üniversitemiz personelinin Enerji Yönetim Sistemi yetkinlik, farkındalık ve </a:t>
            </a:r>
            <a:r>
              <a:rPr lang="tr-TR" sz="2100" dirty="0" err="1">
                <a:solidFill>
                  <a:srgbClr val="000000"/>
                </a:solidFill>
                <a:latin typeface="Aptos"/>
                <a:ea typeface="Aptos"/>
                <a:cs typeface="Aptos"/>
                <a:sym typeface="Aptos"/>
              </a:rPr>
              <a:t>iletişimin</a:t>
            </a:r>
            <a:r>
              <a:rPr lang="tr-TR" sz="2100" dirty="0">
                <a:solidFill>
                  <a:srgbClr val="000000"/>
                </a:solidFill>
                <a:latin typeface="Aptos"/>
                <a:ea typeface="Aptos"/>
                <a:cs typeface="Aptos"/>
                <a:sym typeface="Aptos"/>
              </a:rPr>
              <a:t> artırılması amacıyla Cumhurbaşkanlığı Uzaktan Eğitim Kapısı Sisteminde yer alan “Enerji Verimliliği” eğitimlerine 2025 yılında da devam edilmesi.</a:t>
            </a:r>
            <a:endParaRPr sz="6200" dirty="0">
              <a:solidFill>
                <a:srgbClr val="000000"/>
              </a:solidFill>
              <a:latin typeface="Aptos"/>
              <a:ea typeface="Aptos"/>
              <a:cs typeface="Aptos"/>
              <a:sym typeface="Aptos"/>
            </a:endParaRPr>
          </a:p>
          <a:p>
            <a:pPr marL="0" lvl="0" indent="0" algn="just" rtl="0">
              <a:spcBef>
                <a:spcPts val="1200"/>
              </a:spcBef>
              <a:spcAft>
                <a:spcPts val="0"/>
              </a:spcAft>
              <a:buNone/>
            </a:pPr>
            <a:endParaRPr sz="5400" dirty="0">
              <a:solidFill>
                <a:srgbClr val="000000"/>
              </a:solidFill>
              <a:latin typeface="Aptos"/>
              <a:ea typeface="Aptos"/>
              <a:cs typeface="Aptos"/>
              <a:sym typeface="Aptos"/>
            </a:endParaRPr>
          </a:p>
          <a:p>
            <a:pPr marL="0" lvl="0" indent="0" algn="l" rtl="0">
              <a:spcBef>
                <a:spcPts val="1200"/>
              </a:spcBef>
              <a:spcAft>
                <a:spcPts val="0"/>
              </a:spcAft>
              <a:buNone/>
            </a:pPr>
            <a:endParaRPr sz="44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0" y="59725"/>
            <a:ext cx="4282800" cy="508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tr-TR" sz="2000" dirty="0"/>
              <a:t>YÖNETİMİN GÖZDEN GEÇİRMESİ SONUÇLARININ KANITI OLACAK DOKÜMANTE EDİLMİŞ BİLGİYİ MUHAFAZASI</a:t>
            </a:r>
          </a:p>
        </p:txBody>
      </p:sp>
      <p:sp>
        <p:nvSpPr>
          <p:cNvPr id="188" name="Google Shape;188;p33"/>
          <p:cNvSpPr txBox="1">
            <a:spLocks noGrp="1"/>
          </p:cNvSpPr>
          <p:nvPr>
            <p:ph type="body" idx="1"/>
          </p:nvPr>
        </p:nvSpPr>
        <p:spPr>
          <a:xfrm>
            <a:off x="4327175" y="-100"/>
            <a:ext cx="4816800" cy="5143500"/>
          </a:xfrm>
          <a:prstGeom prst="rect">
            <a:avLst/>
          </a:prstGeom>
        </p:spPr>
        <p:txBody>
          <a:bodyPr spcFirstLastPara="1" wrap="square" lIns="91425" tIns="91425" rIns="91425" bIns="91425" anchor="t" anchorCtr="0">
            <a:normAutofit/>
          </a:bodyPr>
          <a:lstStyle/>
          <a:p>
            <a:pPr marL="571500" lvl="0" indent="-571500" algn="l" rtl="0">
              <a:spcBef>
                <a:spcPts val="0"/>
              </a:spcBef>
              <a:spcAft>
                <a:spcPts val="0"/>
              </a:spcAft>
              <a:buFont typeface="Wingdings" panose="05000000000000000000" pitchFamily="2" charset="2"/>
              <a:buChar char="Ø"/>
            </a:pPr>
            <a:r>
              <a:rPr lang="tr-TR" sz="1900" dirty="0">
                <a:solidFill>
                  <a:srgbClr val="000000"/>
                </a:solidFill>
                <a:latin typeface="Aptos"/>
                <a:ea typeface="Aptos"/>
                <a:cs typeface="Aptos"/>
                <a:sym typeface="Aptos"/>
              </a:rPr>
              <a:t>Üniversitemiz̧, </a:t>
            </a:r>
            <a:r>
              <a:rPr lang="tr-TR" sz="1900" dirty="0" err="1">
                <a:solidFill>
                  <a:srgbClr val="000000"/>
                </a:solidFill>
                <a:latin typeface="Aptos"/>
                <a:ea typeface="Aptos"/>
                <a:cs typeface="Aptos"/>
                <a:sym typeface="Aptos"/>
              </a:rPr>
              <a:t>yönetimin</a:t>
            </a:r>
            <a:r>
              <a:rPr lang="tr-TR" sz="1900" dirty="0">
                <a:solidFill>
                  <a:srgbClr val="000000"/>
                </a:solidFill>
                <a:latin typeface="Aptos"/>
                <a:ea typeface="Aptos"/>
                <a:cs typeface="Aptos"/>
                <a:sym typeface="Aptos"/>
              </a:rPr>
              <a:t> </a:t>
            </a:r>
            <a:r>
              <a:rPr lang="tr-TR" sz="1900" dirty="0" err="1">
                <a:solidFill>
                  <a:srgbClr val="000000"/>
                </a:solidFill>
                <a:latin typeface="Aptos"/>
                <a:ea typeface="Aptos"/>
                <a:cs typeface="Aptos"/>
                <a:sym typeface="Aptos"/>
              </a:rPr>
              <a:t>gözden</a:t>
            </a:r>
            <a:r>
              <a:rPr lang="tr-TR" sz="1900" dirty="0">
                <a:solidFill>
                  <a:srgbClr val="000000"/>
                </a:solidFill>
                <a:latin typeface="Aptos"/>
                <a:ea typeface="Aptos"/>
                <a:cs typeface="Aptos"/>
                <a:sym typeface="Aptos"/>
              </a:rPr>
              <a:t> </a:t>
            </a:r>
            <a:r>
              <a:rPr lang="tr-TR" sz="1900" dirty="0" err="1">
                <a:solidFill>
                  <a:srgbClr val="000000"/>
                </a:solidFill>
                <a:latin typeface="Aptos"/>
                <a:ea typeface="Aptos"/>
                <a:cs typeface="Aptos"/>
                <a:sym typeface="Aptos"/>
              </a:rPr>
              <a:t>geçirmesi</a:t>
            </a:r>
            <a:r>
              <a:rPr lang="tr-TR" sz="1900" dirty="0">
                <a:solidFill>
                  <a:srgbClr val="000000"/>
                </a:solidFill>
                <a:latin typeface="Aptos"/>
                <a:ea typeface="Aptos"/>
                <a:cs typeface="Aptos"/>
                <a:sym typeface="Aptos"/>
              </a:rPr>
              <a:t> </a:t>
            </a:r>
            <a:r>
              <a:rPr lang="tr-TR" sz="1900" dirty="0" err="1">
                <a:solidFill>
                  <a:srgbClr val="000000"/>
                </a:solidFill>
                <a:latin typeface="Aptos"/>
                <a:ea typeface="Aptos"/>
                <a:cs typeface="Aptos"/>
                <a:sym typeface="Aptos"/>
              </a:rPr>
              <a:t>sonuçlarının</a:t>
            </a:r>
            <a:r>
              <a:rPr lang="tr-TR" sz="1900" dirty="0">
                <a:solidFill>
                  <a:srgbClr val="000000"/>
                </a:solidFill>
                <a:latin typeface="Aptos"/>
                <a:ea typeface="Aptos"/>
                <a:cs typeface="Aptos"/>
                <a:sym typeface="Aptos"/>
              </a:rPr>
              <a:t> kanıtı olacak </a:t>
            </a:r>
            <a:r>
              <a:rPr lang="tr-TR" sz="1900" dirty="0" err="1">
                <a:solidFill>
                  <a:srgbClr val="000000"/>
                </a:solidFill>
                <a:latin typeface="Aptos"/>
                <a:ea typeface="Aptos"/>
                <a:cs typeface="Aptos"/>
                <a:sym typeface="Aptos"/>
              </a:rPr>
              <a:t>dokümante</a:t>
            </a:r>
            <a:r>
              <a:rPr lang="tr-TR" sz="1900" dirty="0">
                <a:solidFill>
                  <a:srgbClr val="000000"/>
                </a:solidFill>
                <a:latin typeface="Aptos"/>
                <a:ea typeface="Aptos"/>
                <a:cs typeface="Aptos"/>
                <a:sym typeface="Aptos"/>
              </a:rPr>
              <a:t> </a:t>
            </a:r>
            <a:r>
              <a:rPr lang="tr-TR" sz="1900" dirty="0" err="1">
                <a:solidFill>
                  <a:srgbClr val="000000"/>
                </a:solidFill>
                <a:latin typeface="Aptos"/>
                <a:ea typeface="Aptos"/>
                <a:cs typeface="Aptos"/>
                <a:sym typeface="Aptos"/>
              </a:rPr>
              <a:t>edilmis</a:t>
            </a:r>
            <a:r>
              <a:rPr lang="tr-TR" sz="1900" dirty="0">
                <a:solidFill>
                  <a:srgbClr val="000000"/>
                </a:solidFill>
                <a:latin typeface="Aptos"/>
                <a:ea typeface="Aptos"/>
                <a:cs typeface="Aptos"/>
                <a:sym typeface="Aptos"/>
              </a:rPr>
              <a:t>̧ bilgiyi muhafaza etmekte olup, www.enerji.agu.edu.tr web sitesinde yayınlamaktadır.</a:t>
            </a:r>
            <a:endParaRPr sz="1900" dirty="0">
              <a:solidFill>
                <a:srgbClr val="000000"/>
              </a:solidFill>
              <a:latin typeface="Aptos"/>
              <a:ea typeface="Aptos"/>
              <a:cs typeface="Aptos"/>
              <a:sym typeface="Aptos"/>
            </a:endParaRPr>
          </a:p>
          <a:p>
            <a:pPr marL="0" lvl="0" indent="0" algn="just" rtl="0">
              <a:spcBef>
                <a:spcPts val="1200"/>
              </a:spcBef>
              <a:spcAft>
                <a:spcPts val="0"/>
              </a:spcAft>
              <a:buNone/>
            </a:pPr>
            <a:endParaRPr sz="5400" dirty="0">
              <a:solidFill>
                <a:srgbClr val="000000"/>
              </a:solidFill>
              <a:latin typeface="Aptos"/>
              <a:ea typeface="Aptos"/>
              <a:cs typeface="Aptos"/>
              <a:sym typeface="Aptos"/>
            </a:endParaRPr>
          </a:p>
          <a:p>
            <a:pPr marL="0" lvl="0" indent="0" algn="l" rtl="0">
              <a:spcBef>
                <a:spcPts val="1200"/>
              </a:spcBef>
              <a:spcAft>
                <a:spcPts val="0"/>
              </a:spcAft>
              <a:buNone/>
            </a:pPr>
            <a:endParaRPr sz="44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650" dirty="0">
              <a:solidFill>
                <a:srgbClr val="000000"/>
              </a:solidFill>
              <a:latin typeface="Aptos"/>
              <a:ea typeface="Aptos"/>
              <a:cs typeface="Aptos"/>
              <a:sym typeface="Aptos"/>
            </a:endParaRPr>
          </a:p>
          <a:p>
            <a:pPr marL="0" lvl="0" indent="0" algn="l" rtl="0">
              <a:spcBef>
                <a:spcPts val="1200"/>
              </a:spcBef>
              <a:spcAft>
                <a:spcPts val="0"/>
              </a:spcAft>
              <a:buNone/>
            </a:pPr>
            <a:endParaRPr sz="3435" dirty="0">
              <a:solidFill>
                <a:srgbClr val="000000"/>
              </a:solidFill>
              <a:latin typeface="Aptos"/>
              <a:ea typeface="Aptos"/>
              <a:cs typeface="Aptos"/>
              <a:sym typeface="Aptos"/>
            </a:endParaRPr>
          </a:p>
          <a:p>
            <a:pPr marL="0" lvl="0" indent="0" algn="l" rtl="0">
              <a:spcBef>
                <a:spcPts val="1200"/>
              </a:spcBef>
              <a:spcAft>
                <a:spcPts val="1200"/>
              </a:spcAft>
              <a:buNone/>
            </a:pPr>
            <a:endParaRPr sz="3935" dirty="0">
              <a:solidFill>
                <a:srgbClr val="000000"/>
              </a:solidFill>
              <a:latin typeface="Aptos"/>
              <a:ea typeface="Aptos"/>
              <a:cs typeface="Aptos"/>
              <a:sym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TR" dirty="0"/>
              <a:t>ÖNCEKİ YÖNETİM GÖZDEN GEÇİRMELERİNDE ELE ALINAN FAALİYETLERİN DURUMU</a:t>
            </a:r>
          </a:p>
        </p:txBody>
      </p:sp>
      <p:sp>
        <p:nvSpPr>
          <p:cNvPr id="78" name="Google Shape;78;p15"/>
          <p:cNvSpPr txBox="1">
            <a:spLocks noGrp="1"/>
          </p:cNvSpPr>
          <p:nvPr>
            <p:ph type="body" idx="1"/>
          </p:nvPr>
        </p:nvSpPr>
        <p:spPr>
          <a:xfrm>
            <a:off x="4644675" y="500925"/>
            <a:ext cx="4166400" cy="4459002"/>
          </a:xfrm>
          <a:prstGeom prst="rect">
            <a:avLst/>
          </a:prstGeom>
        </p:spPr>
        <p:txBody>
          <a:bodyPr spcFirstLastPara="1" wrap="square" lIns="91425" tIns="91425" rIns="91425" bIns="91425" anchor="t" anchorCtr="0">
            <a:normAutofit fontScale="70000" lnSpcReduction="20000"/>
          </a:bodyPr>
          <a:lstStyle/>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1-İlgili Paydaşların ihtiyaç ve Beklentilerini Analiz Listesi(EnYS-LS.01) formunda Enerji Yönetim Sisteminin ilişkili olmayan kurum ve kurulların paydaşların ihtiyaç ve beklenti analizinden çıkartılması.</a:t>
            </a:r>
          </a:p>
          <a:p>
            <a:pPr marL="0" lvl="0" indent="0" rtl="0">
              <a:lnSpc>
                <a:spcPct val="115833"/>
              </a:lnSpc>
              <a:spcBef>
                <a:spcPts val="0"/>
              </a:spcBef>
              <a:spcAft>
                <a:spcPts val="0"/>
              </a:spcAft>
              <a:buNone/>
            </a:pPr>
            <a:endParaRPr lang="tr-TR" sz="1400" dirty="0">
              <a:solidFill>
                <a:srgbClr val="000000"/>
              </a:solidFill>
              <a:latin typeface="Aptos" panose="020B0004020202020204" pitchFamily="34" charset="0"/>
              <a:ea typeface="Aptos"/>
              <a:cs typeface="Aptos"/>
              <a:sym typeface="Aptos"/>
            </a:endParaRP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2-İÇ KAYNAKLI DOKÜMAN LİSTESİ(EnYS.LS.08) ve DIŞ KAYNAKLI DOKÜMAN LİSTESİ(EnYS.LS.03) Enerji Yönetim Sistemi ile  ilişkili olmayan dokümanlar olması ve ilgili bazı dokümanların eksik olması.</a:t>
            </a: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3-ENERJİ YÖNETİM SİSTEMİ RİSK ANALİZİNDE(EnYS.RA.01) revizyon ihtiyacı.</a:t>
            </a:r>
          </a:p>
          <a:p>
            <a:pPr marL="0" lvl="0" indent="0" rtl="0">
              <a:lnSpc>
                <a:spcPct val="115833"/>
              </a:lnSpc>
              <a:spcBef>
                <a:spcPts val="0"/>
              </a:spcBef>
              <a:spcAft>
                <a:spcPts val="0"/>
              </a:spcAft>
              <a:buNone/>
            </a:pPr>
            <a:endParaRPr lang="tr-TR" sz="1400" dirty="0">
              <a:solidFill>
                <a:srgbClr val="000000"/>
              </a:solidFill>
              <a:latin typeface="Aptos" panose="020B0004020202020204" pitchFamily="34" charset="0"/>
              <a:ea typeface="Aptos"/>
              <a:cs typeface="Aptos"/>
              <a:sym typeface="Aptos"/>
            </a:endParaRP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4-ENERJİ YÖNETİM SİSTEMİ İZLEME VE  ÖLÇME PLANI(EnYS.PL.10)'</a:t>
            </a:r>
            <a:r>
              <a:rPr lang="tr-TR" sz="1400" dirty="0" err="1">
                <a:solidFill>
                  <a:srgbClr val="000000"/>
                </a:solidFill>
                <a:latin typeface="Aptos" panose="020B0004020202020204" pitchFamily="34" charset="0"/>
                <a:ea typeface="Aptos"/>
                <a:cs typeface="Aptos"/>
                <a:sym typeface="Aptos"/>
              </a:rPr>
              <a:t>nında</a:t>
            </a:r>
            <a:r>
              <a:rPr lang="tr-TR" sz="1400" dirty="0">
                <a:solidFill>
                  <a:srgbClr val="000000"/>
                </a:solidFill>
                <a:latin typeface="Aptos" panose="020B0004020202020204" pitchFamily="34" charset="0"/>
                <a:ea typeface="Aptos"/>
                <a:cs typeface="Aptos"/>
                <a:sym typeface="Aptos"/>
              </a:rPr>
              <a:t> yer alan parametrelere ilişkin kontrol periyotlarında revizyon ihtiyacı.</a:t>
            </a:r>
          </a:p>
          <a:p>
            <a:pPr marL="0" lvl="0" indent="0" rtl="0">
              <a:lnSpc>
                <a:spcPct val="115833"/>
              </a:lnSpc>
              <a:spcBef>
                <a:spcPts val="0"/>
              </a:spcBef>
              <a:spcAft>
                <a:spcPts val="0"/>
              </a:spcAft>
              <a:buNone/>
            </a:pPr>
            <a:endParaRPr lang="tr-TR" sz="1400" dirty="0">
              <a:solidFill>
                <a:srgbClr val="000000"/>
              </a:solidFill>
              <a:latin typeface="Aptos" panose="020B0004020202020204" pitchFamily="34" charset="0"/>
              <a:ea typeface="Aptos"/>
              <a:cs typeface="Aptos"/>
              <a:sym typeface="Aptos"/>
            </a:endParaRP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5-ENERJİ YÖNETİM SİSTEMİ ENERJİ HEDEFLERİ VE AKSİYON PLANI (EnYS.PL.01)'</a:t>
            </a:r>
            <a:r>
              <a:rPr lang="tr-TR" sz="1400" dirty="0" err="1">
                <a:solidFill>
                  <a:srgbClr val="000000"/>
                </a:solidFill>
                <a:latin typeface="Aptos" panose="020B0004020202020204" pitchFamily="34" charset="0"/>
                <a:ea typeface="Aptos"/>
                <a:cs typeface="Aptos"/>
                <a:sym typeface="Aptos"/>
              </a:rPr>
              <a:t>nında</a:t>
            </a:r>
            <a:r>
              <a:rPr lang="tr-TR" sz="1400" dirty="0">
                <a:solidFill>
                  <a:srgbClr val="000000"/>
                </a:solidFill>
                <a:latin typeface="Aptos" panose="020B0004020202020204" pitchFamily="34" charset="0"/>
                <a:ea typeface="Aptos"/>
                <a:cs typeface="Aptos"/>
                <a:sym typeface="Aptos"/>
              </a:rPr>
              <a:t> </a:t>
            </a:r>
            <a:r>
              <a:rPr lang="tr-TR" sz="1400" dirty="0" err="1">
                <a:solidFill>
                  <a:srgbClr val="000000"/>
                </a:solidFill>
                <a:latin typeface="Aptos" panose="020B0004020202020204" pitchFamily="34" charset="0"/>
                <a:ea typeface="Aptos"/>
                <a:cs typeface="Aptos"/>
                <a:sym typeface="Aptos"/>
              </a:rPr>
              <a:t>elektrik,doğalgaz</a:t>
            </a:r>
            <a:r>
              <a:rPr lang="tr-TR" sz="1400" dirty="0">
                <a:solidFill>
                  <a:srgbClr val="000000"/>
                </a:solidFill>
                <a:latin typeface="Aptos" panose="020B0004020202020204" pitchFamily="34" charset="0"/>
                <a:ea typeface="Aptos"/>
                <a:cs typeface="Aptos"/>
                <a:sym typeface="Aptos"/>
              </a:rPr>
              <a:t> ve akaryakıt verilerinde 2016-2017-2018 yılları ortalaması baz alınarak elektrik ve doğalgaz tüketiminde %4, akaryakıt tüketiminde %2 tasarruf hedefi olarak belirlenmesi.</a:t>
            </a:r>
          </a:p>
          <a:p>
            <a:pPr marL="0" lvl="0" indent="0" rtl="0">
              <a:lnSpc>
                <a:spcPct val="115833"/>
              </a:lnSpc>
              <a:spcBef>
                <a:spcPts val="0"/>
              </a:spcBef>
              <a:spcAft>
                <a:spcPts val="0"/>
              </a:spcAft>
              <a:buNone/>
            </a:pPr>
            <a:endParaRPr lang="tr-TR" sz="1400" dirty="0">
              <a:solidFill>
                <a:srgbClr val="000000"/>
              </a:solidFill>
              <a:latin typeface="Aptos" panose="020B0004020202020204" pitchFamily="34" charset="0"/>
              <a:ea typeface="Aptos"/>
              <a:cs typeface="Aptos"/>
              <a:sym typeface="Aptos"/>
            </a:endParaRP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6-ENERJİ VE TABİİ KAYNAKLAR BAKANLIĞI'NA 13.05.2024 tarih 91109 sayılı yazı ile Referans Enerji Tüketim Değeri ile ilgili yazı yazılmıştır.</a:t>
            </a:r>
          </a:p>
          <a:p>
            <a:pPr marL="0" lvl="0" indent="0" rtl="0">
              <a:lnSpc>
                <a:spcPct val="115833"/>
              </a:lnSpc>
              <a:spcBef>
                <a:spcPts val="0"/>
              </a:spcBef>
              <a:spcAft>
                <a:spcPts val="0"/>
              </a:spcAft>
              <a:buNone/>
            </a:pPr>
            <a:endParaRPr lang="tr-TR" sz="1400" dirty="0">
              <a:solidFill>
                <a:srgbClr val="000000"/>
              </a:solidFill>
              <a:latin typeface="Aptos" panose="020B0004020202020204" pitchFamily="34" charset="0"/>
              <a:ea typeface="Aptos"/>
              <a:cs typeface="Aptos"/>
              <a:sym typeface="Aptos"/>
            </a:endParaRPr>
          </a:p>
          <a:p>
            <a:pPr marL="0" lvl="0" indent="0" rtl="0">
              <a:lnSpc>
                <a:spcPct val="115833"/>
              </a:lnSpc>
              <a:spcBef>
                <a:spcPts val="0"/>
              </a:spcBef>
              <a:spcAft>
                <a:spcPts val="0"/>
              </a:spcAft>
              <a:buNone/>
            </a:pPr>
            <a:r>
              <a:rPr lang="tr-TR" sz="1400" dirty="0">
                <a:solidFill>
                  <a:srgbClr val="000000"/>
                </a:solidFill>
                <a:latin typeface="Aptos" panose="020B0004020202020204" pitchFamily="34" charset="0"/>
                <a:ea typeface="Aptos"/>
                <a:cs typeface="Aptos"/>
                <a:sym typeface="Aptos"/>
              </a:rPr>
              <a:t>7-Üniversitemiz personelinin Enerji Yönetim Sistemi yetkinlik, farkındalık ve </a:t>
            </a:r>
            <a:r>
              <a:rPr lang="tr-TR" sz="1400" dirty="0" err="1">
                <a:solidFill>
                  <a:srgbClr val="000000"/>
                </a:solidFill>
                <a:latin typeface="Aptos" panose="020B0004020202020204" pitchFamily="34" charset="0"/>
                <a:ea typeface="Aptos"/>
                <a:cs typeface="Aptos"/>
                <a:sym typeface="Aptos"/>
              </a:rPr>
              <a:t>iletişimin</a:t>
            </a:r>
            <a:r>
              <a:rPr lang="tr-TR" sz="1400" dirty="0">
                <a:solidFill>
                  <a:srgbClr val="000000"/>
                </a:solidFill>
                <a:latin typeface="Aptos" panose="020B0004020202020204" pitchFamily="34" charset="0"/>
                <a:ea typeface="Aptos"/>
                <a:cs typeface="Aptos"/>
                <a:sym typeface="Aptos"/>
              </a:rPr>
              <a:t> artırılması amacıyla Cumhurbaşkanlığı Uzaktan Eğitim Kapısı Sisteminde yer alan “Enerji Verimliliği” eğitimlerini alması için Personel Daire Başkanlığına yazı yazılmış olup "2024 YILI HİZMET İÇİ EĞİTİM ÇİZELGESİ" yer alan enerji ile ilgili eğitimlerin alınması sağlanmıştır.</a:t>
            </a:r>
          </a:p>
          <a:p>
            <a:pPr marL="0" lvl="0" indent="0" algn="l" rtl="0">
              <a:lnSpc>
                <a:spcPct val="115833"/>
              </a:lnSpc>
              <a:spcBef>
                <a:spcPts val="0"/>
              </a:spcBef>
              <a:spcAft>
                <a:spcPts val="0"/>
              </a:spcAft>
              <a:buNone/>
            </a:pPr>
            <a:endParaRPr lang="tr-TR" sz="1200" b="1" dirty="0">
              <a:solidFill>
                <a:srgbClr val="000000"/>
              </a:solidFill>
              <a:latin typeface="Aptos" panose="020B0004020202020204" pitchFamily="34" charset="0"/>
              <a:ea typeface="Aptos"/>
              <a:cs typeface="Aptos"/>
              <a:sym typeface="Aptos"/>
            </a:endParaRPr>
          </a:p>
          <a:p>
            <a:pPr marL="0" lvl="0" indent="0" algn="l" rtl="0">
              <a:lnSpc>
                <a:spcPct val="115833"/>
              </a:lnSpc>
              <a:spcBef>
                <a:spcPts val="0"/>
              </a:spcBef>
              <a:spcAft>
                <a:spcPts val="0"/>
              </a:spcAft>
              <a:buNone/>
            </a:pPr>
            <a:r>
              <a:rPr lang="tr" sz="1200" b="1" dirty="0">
                <a:solidFill>
                  <a:srgbClr val="000000"/>
                </a:solidFill>
                <a:latin typeface="Aptos" panose="020B0004020202020204" pitchFamily="34" charset="0"/>
                <a:ea typeface="Aptos"/>
                <a:cs typeface="Aptos"/>
                <a:sym typeface="Aptos"/>
              </a:rPr>
              <a:t>*** Bir önceki YGG toplantısında alınan kararların tamamı kapatılmıştır.</a:t>
            </a:r>
            <a:endParaRPr b="1" dirty="0">
              <a:latin typeface="Aptos" panose="020B0004020202020204" pitchFamily="34" charset="0"/>
            </a:endParaRPr>
          </a:p>
          <a:p>
            <a:pPr marL="0" lvl="0" indent="0" algn="l" rtl="0">
              <a:spcBef>
                <a:spcPts val="8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dirty="0"/>
              <a:t>EnYS’LERE İLİŞKİN İÇ VE DIŞ HUSUSLAR İLE BUNLARA BAĞLI RİSKLER VE FIRSATLARDAKİ DEĞİŞİKLİKLER</a:t>
            </a:r>
            <a:endParaRPr dirty="0"/>
          </a:p>
        </p:txBody>
      </p:sp>
      <p:sp>
        <p:nvSpPr>
          <p:cNvPr id="84" name="Google Shape;84;p16"/>
          <p:cNvSpPr txBox="1">
            <a:spLocks noGrp="1"/>
          </p:cNvSpPr>
          <p:nvPr>
            <p:ph type="body" idx="1"/>
          </p:nvPr>
        </p:nvSpPr>
        <p:spPr>
          <a:xfrm>
            <a:off x="4330675" y="-75"/>
            <a:ext cx="4747200" cy="51435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Abdullah Gül Üniversitesi, TS EN ISO 50001:2018 Enerji Yönetim Sistemi Standardı şartlarına uygun olarak amacı ve stratejik yönü ile ilgili olan ve </a:t>
            </a:r>
            <a:r>
              <a:rPr lang="tr-TR" sz="1200" dirty="0" err="1">
                <a:solidFill>
                  <a:srgbClr val="000000"/>
                </a:solidFill>
                <a:latin typeface="Aptos"/>
                <a:ea typeface="Aptos"/>
                <a:cs typeface="Aptos"/>
                <a:sym typeface="Aptos"/>
              </a:rPr>
              <a:t>EnYS’nin</a:t>
            </a:r>
            <a:r>
              <a:rPr lang="tr-TR" sz="1200" dirty="0">
                <a:solidFill>
                  <a:srgbClr val="000000"/>
                </a:solidFill>
                <a:latin typeface="Aptos"/>
                <a:ea typeface="Aptos"/>
                <a:cs typeface="Aptos"/>
                <a:sym typeface="Aptos"/>
              </a:rPr>
              <a:t> amaçlanan sonuçlarına ulaşabilme yeteneğini etkileyen, iç ve dış hususları tayin etmiş, bu iç ve dış hususlarla ilgili bilgiyi “Kuruluşun Bağlamı ve İlgili Taraflar Prosedürü (EnYS-PR.02)” ile dokümante etmiştir.</a:t>
            </a:r>
          </a:p>
          <a:p>
            <a:pPr marL="0" lvl="0" indent="0" algn="l" rtl="0">
              <a:lnSpc>
                <a:spcPct val="100000"/>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İç Hususlar</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İşletmenin Ana Hedefleri ve Stratejisi,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Varlık Yönetimi Planları;</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Kuruluşu Etkileyen Finansal Kaynak (İstihdam, Mali, vb.);</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Enerji Yönetiminin Gelişmişliği ve Kültürü;</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Sürdürülebilirlik Konuları;</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Enerji Arzındaki Kesintiler İçin Acil Faaliyet Planları;</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Mevcut Teknolojinin Gelişmişliği;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Çalışma Riskleri ve Yükümlülük Konuları.</a:t>
            </a:r>
          </a:p>
          <a:p>
            <a:pPr marL="0" lvl="0" indent="0" algn="l" rtl="0">
              <a:lnSpc>
                <a:spcPct val="100000"/>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Dış Hususlar</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Mevcut Ulusal ve Sektörel Amaçlar, Gereklilikler ve Standartlar Gibi İlgili Taraflara İlişkin Meseleler;</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Enerji Arzı, Güvenliği ve Güvenilirliğine Dair Kısıtlamalar veya Sınırlamalar;</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Enerji Maliyeti veya Enerji Türlerinin Mevcudiyeti;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Hava Durumunun Etkileri;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İklim Değişikliğinin Etkileri;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Sera Gazı (</a:t>
            </a:r>
            <a:r>
              <a:rPr lang="tr-TR" sz="1200" dirty="0" err="1">
                <a:solidFill>
                  <a:srgbClr val="000000"/>
                </a:solidFill>
                <a:latin typeface="Aptos"/>
                <a:ea typeface="Aptos"/>
                <a:cs typeface="Aptos"/>
                <a:sym typeface="Aptos"/>
              </a:rPr>
              <a:t>Ghg</a:t>
            </a:r>
            <a:r>
              <a:rPr lang="tr-TR" sz="1200" dirty="0">
                <a:solidFill>
                  <a:srgbClr val="000000"/>
                </a:solidFill>
                <a:latin typeface="Aptos"/>
                <a:ea typeface="Aptos"/>
                <a:cs typeface="Aptos"/>
                <a:sym typeface="Aptos"/>
              </a:rPr>
              <a:t>) Emisyonlarına Etkisi,</a:t>
            </a:r>
          </a:p>
          <a:p>
            <a:pPr marL="0" lvl="0" indent="0" algn="l" rtl="0">
              <a:lnSpc>
                <a:spcPct val="100000"/>
              </a:lnSpc>
              <a:spcBef>
                <a:spcPts val="0"/>
              </a:spcBef>
              <a:spcAft>
                <a:spcPts val="0"/>
              </a:spcAft>
              <a:buNone/>
            </a:pPr>
            <a:r>
              <a:rPr lang="tr-TR" sz="1200" dirty="0">
                <a:solidFill>
                  <a:srgbClr val="000000"/>
                </a:solidFill>
                <a:latin typeface="Aptos"/>
                <a:ea typeface="Aptos"/>
                <a:cs typeface="Aptos"/>
                <a:sym typeface="Aptos"/>
              </a:rPr>
              <a:t>• Acil ve Beklenmedik Durumlar.</a:t>
            </a:r>
          </a:p>
          <a:p>
            <a:pPr marL="0" lvl="0" indent="0" algn="l" rtl="0">
              <a:lnSpc>
                <a:spcPct val="100000"/>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00000"/>
              </a:lnSpc>
              <a:spcBef>
                <a:spcPts val="0"/>
              </a:spcBef>
              <a:spcAft>
                <a:spcPts val="0"/>
              </a:spcAft>
              <a:buNone/>
            </a:pPr>
            <a:r>
              <a:rPr lang="tr-TR" sz="1200" b="1" dirty="0">
                <a:solidFill>
                  <a:srgbClr val="000000"/>
                </a:solidFill>
                <a:latin typeface="Aptos"/>
                <a:ea typeface="Aptos"/>
                <a:cs typeface="Aptos"/>
                <a:sym typeface="Aptos"/>
              </a:rPr>
              <a:t>*** </a:t>
            </a:r>
            <a:r>
              <a:rPr lang="tr-TR" sz="1200" b="1" dirty="0" err="1">
                <a:solidFill>
                  <a:srgbClr val="000000"/>
                </a:solidFill>
                <a:latin typeface="Aptos"/>
                <a:ea typeface="Aptos"/>
                <a:cs typeface="Aptos"/>
                <a:sym typeface="Aptos"/>
              </a:rPr>
              <a:t>İc</a:t>
            </a:r>
            <a:r>
              <a:rPr lang="tr-TR" sz="1200" b="1" dirty="0">
                <a:solidFill>
                  <a:srgbClr val="000000"/>
                </a:solidFill>
                <a:latin typeface="Aptos"/>
                <a:ea typeface="Aptos"/>
                <a:cs typeface="Aptos"/>
                <a:sym typeface="Aptos"/>
              </a:rPr>
              <a:t>̧ ve </a:t>
            </a:r>
            <a:r>
              <a:rPr lang="tr-TR" sz="1200" b="1" dirty="0" err="1">
                <a:solidFill>
                  <a:srgbClr val="000000"/>
                </a:solidFill>
                <a:latin typeface="Aptos"/>
                <a:ea typeface="Aptos"/>
                <a:cs typeface="Aptos"/>
                <a:sym typeface="Aptos"/>
              </a:rPr>
              <a:t>dıs</a:t>
            </a:r>
            <a:r>
              <a:rPr lang="tr-TR" sz="1200" b="1" dirty="0">
                <a:solidFill>
                  <a:srgbClr val="000000"/>
                </a:solidFill>
                <a:latin typeface="Aptos"/>
                <a:ea typeface="Aptos"/>
                <a:cs typeface="Aptos"/>
                <a:sym typeface="Aptos"/>
              </a:rPr>
              <a:t>̧ hususlar ile bunlara bağlı riskler ve fırsatlardaki </a:t>
            </a:r>
            <a:r>
              <a:rPr lang="tr-TR" sz="1200" b="1" dirty="0" err="1">
                <a:solidFill>
                  <a:srgbClr val="000000"/>
                </a:solidFill>
                <a:latin typeface="Aptos"/>
                <a:ea typeface="Aptos"/>
                <a:cs typeface="Aptos"/>
                <a:sym typeface="Aptos"/>
              </a:rPr>
              <a:t>değişiklikler</a:t>
            </a:r>
            <a:r>
              <a:rPr lang="tr-TR" sz="1200" b="1" dirty="0">
                <a:solidFill>
                  <a:srgbClr val="000000"/>
                </a:solidFill>
                <a:latin typeface="Aptos"/>
                <a:ea typeface="Aptos"/>
                <a:cs typeface="Aptos"/>
                <a:sym typeface="Aptos"/>
              </a:rPr>
              <a:t> değerlendirilmiştir.</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dirty="0"/>
              <a:t>EnYS PERFORMANSINA AİT UYGUNSUZLUKLAR VE DÜZELTİCİ FAALİYETLER</a:t>
            </a:r>
            <a:endParaRPr dirty="0"/>
          </a:p>
        </p:txBody>
      </p:sp>
      <p:sp>
        <p:nvSpPr>
          <p:cNvPr id="90" name="Google Shape;90;p17"/>
          <p:cNvSpPr txBox="1">
            <a:spLocks noGrp="1"/>
          </p:cNvSpPr>
          <p:nvPr>
            <p:ph type="body" idx="1"/>
          </p:nvPr>
        </p:nvSpPr>
        <p:spPr>
          <a:xfrm>
            <a:off x="4644675" y="70500"/>
            <a:ext cx="4443900" cy="50223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2024 yılı içerisinde Bir Önceki Yönetim Gözden Geçirme Toplantısında alınan karar gereği 5 adet Düzeltici İşlem gerçekleştirilmiştir.</a:t>
            </a:r>
          </a:p>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1-İlgili Paydaşların ihtiyaç ve Beklentilerini Analiz Listesi(EnYS-LS.01) formunda Enerji Yönetim Sisteminin ilişkili olmayan kurum ve kurulların paydaşların ihtiyaç ve beklenti analizinden çıkartılması.</a:t>
            </a:r>
          </a:p>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2-İÇ KAYNAKLI DOKÜMAN LİSTESİ(EnYS.LS.08) ve DIŞ KAYNAKLI DOKÜMAN LİSTESİ(EnYS.LS.03) Enerji Yönetim Sistemi ile  ilişkili olmayan dokümanlar olması ve ilgili bazı dokümanların eksik olması.</a:t>
            </a:r>
          </a:p>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3-ENERJİ YÖNETİM SİSTEMİ RİSK ANALİZİNDE(EnYS.RA.01) revizyon ihtiyacı.</a:t>
            </a:r>
          </a:p>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4-ENERJİ YÖNETİM SİSTEMİ İZLEME VE  ÖLÇME PLANI(EnYS.PL.10)'</a:t>
            </a:r>
            <a:r>
              <a:rPr lang="tr-TR" sz="1600" dirty="0" err="1">
                <a:solidFill>
                  <a:srgbClr val="000000"/>
                </a:solidFill>
                <a:latin typeface="Aptos"/>
                <a:ea typeface="Aptos"/>
                <a:cs typeface="Aptos"/>
                <a:sym typeface="Aptos"/>
              </a:rPr>
              <a:t>nında</a:t>
            </a:r>
            <a:r>
              <a:rPr lang="tr-TR" sz="1600" dirty="0">
                <a:solidFill>
                  <a:srgbClr val="000000"/>
                </a:solidFill>
                <a:latin typeface="Aptos"/>
                <a:ea typeface="Aptos"/>
                <a:cs typeface="Aptos"/>
                <a:sym typeface="Aptos"/>
              </a:rPr>
              <a:t> yer alan parametrelere ilişkin kontrol periyotlarında revizyon ihtiyacı.</a:t>
            </a:r>
          </a:p>
          <a:p>
            <a:pPr marL="0" lvl="0" indent="0" algn="l" rtl="0">
              <a:lnSpc>
                <a:spcPct val="115833"/>
              </a:lnSpc>
              <a:spcBef>
                <a:spcPts val="0"/>
              </a:spcBef>
              <a:spcAft>
                <a:spcPts val="800"/>
              </a:spcAft>
              <a:buNone/>
            </a:pPr>
            <a:r>
              <a:rPr lang="tr-TR" sz="1600" dirty="0">
                <a:solidFill>
                  <a:srgbClr val="000000"/>
                </a:solidFill>
                <a:latin typeface="Aptos"/>
                <a:ea typeface="Aptos"/>
                <a:cs typeface="Aptos"/>
                <a:sym typeface="Aptos"/>
              </a:rPr>
              <a:t>5-ENERJİ YÖNETİM SİSTEMİ ENERJİ HEDEFLERİ VE AKSİYON PLANI (EnYS.PL.01)'</a:t>
            </a:r>
            <a:r>
              <a:rPr lang="tr-TR" sz="1600" dirty="0" err="1">
                <a:solidFill>
                  <a:srgbClr val="000000"/>
                </a:solidFill>
                <a:latin typeface="Aptos"/>
                <a:ea typeface="Aptos"/>
                <a:cs typeface="Aptos"/>
                <a:sym typeface="Aptos"/>
              </a:rPr>
              <a:t>nında</a:t>
            </a:r>
            <a:r>
              <a:rPr lang="tr-TR" sz="1600" dirty="0">
                <a:solidFill>
                  <a:srgbClr val="000000"/>
                </a:solidFill>
                <a:latin typeface="Aptos"/>
                <a:ea typeface="Aptos"/>
                <a:cs typeface="Aptos"/>
                <a:sym typeface="Aptos"/>
              </a:rPr>
              <a:t> </a:t>
            </a:r>
            <a:r>
              <a:rPr lang="tr-TR" sz="1600" dirty="0" err="1">
                <a:solidFill>
                  <a:srgbClr val="000000"/>
                </a:solidFill>
                <a:latin typeface="Aptos"/>
                <a:ea typeface="Aptos"/>
                <a:cs typeface="Aptos"/>
                <a:sym typeface="Aptos"/>
              </a:rPr>
              <a:t>elektrik,doğalgaz</a:t>
            </a:r>
            <a:r>
              <a:rPr lang="tr-TR" sz="1600" dirty="0">
                <a:solidFill>
                  <a:srgbClr val="000000"/>
                </a:solidFill>
                <a:latin typeface="Aptos"/>
                <a:ea typeface="Aptos"/>
                <a:cs typeface="Aptos"/>
                <a:sym typeface="Aptos"/>
              </a:rPr>
              <a:t> ve akaryakıt verilerinde 2016-2017-2018 yılları ortalaması baz alınarak elektrik ve doğalgaz tüketiminde %4, akaryakıt tüketiminde %2 tasarruf hedefi olarak belirlenmesi.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dirty="0"/>
              <a:t>EnYS PERFORMANSINA AİT İZLEME VE ÖLÇÜM SONUÇLARI</a:t>
            </a:r>
            <a:endParaRPr dirty="0"/>
          </a:p>
        </p:txBody>
      </p:sp>
      <p:sp>
        <p:nvSpPr>
          <p:cNvPr id="97" name="Google Shape;97;p18"/>
          <p:cNvSpPr txBox="1">
            <a:spLocks noGrp="1"/>
          </p:cNvSpPr>
          <p:nvPr>
            <p:ph type="body" idx="1"/>
          </p:nvPr>
        </p:nvSpPr>
        <p:spPr>
          <a:xfrm>
            <a:off x="4374725" y="81500"/>
            <a:ext cx="4669800" cy="5061900"/>
          </a:xfrm>
          <a:prstGeom prst="rect">
            <a:avLst/>
          </a:prstGeom>
        </p:spPr>
        <p:txBody>
          <a:bodyPr spcFirstLastPara="1" wrap="square" lIns="91425" tIns="91425" rIns="91425" bIns="91425" anchor="t" anchorCtr="0">
            <a:normAutofit/>
          </a:bodyPr>
          <a:lstStyle/>
          <a:p>
            <a:pPr marL="0" lvl="0" indent="0" algn="ctr" rtl="0">
              <a:spcBef>
                <a:spcPts val="800"/>
              </a:spcBef>
              <a:spcAft>
                <a:spcPts val="1200"/>
              </a:spcAft>
              <a:buNone/>
            </a:pPr>
            <a:r>
              <a:rPr lang="tr-TR" dirty="0">
                <a:solidFill>
                  <a:schemeClr val="bg1"/>
                </a:solidFill>
              </a:rPr>
              <a:t>a</a:t>
            </a:r>
            <a:endParaRPr dirty="0">
              <a:solidFill>
                <a:schemeClr val="bg1"/>
              </a:solidFill>
            </a:endParaRPr>
          </a:p>
        </p:txBody>
      </p:sp>
      <p:graphicFrame>
        <p:nvGraphicFramePr>
          <p:cNvPr id="6" name="Tablo 5">
            <a:extLst>
              <a:ext uri="{FF2B5EF4-FFF2-40B4-BE49-F238E27FC236}">
                <a16:creationId xmlns:a16="http://schemas.microsoft.com/office/drawing/2014/main" id="{037CEA26-591D-0C76-BC12-FDA65B60A2CE}"/>
              </a:ext>
            </a:extLst>
          </p:cNvPr>
          <p:cNvGraphicFramePr>
            <a:graphicFrameLocks noGrp="1"/>
          </p:cNvGraphicFramePr>
          <p:nvPr>
            <p:extLst>
              <p:ext uri="{D42A27DB-BD31-4B8C-83A1-F6EECF244321}">
                <p14:modId xmlns:p14="http://schemas.microsoft.com/office/powerpoint/2010/main" val="2662976184"/>
              </p:ext>
            </p:extLst>
          </p:nvPr>
        </p:nvGraphicFramePr>
        <p:xfrm>
          <a:off x="4374726" y="81503"/>
          <a:ext cx="4669800" cy="2495191"/>
        </p:xfrm>
        <a:graphic>
          <a:graphicData uri="http://schemas.openxmlformats.org/drawingml/2006/table">
            <a:tbl>
              <a:tblPr/>
              <a:tblGrid>
                <a:gridCol w="1163598">
                  <a:extLst>
                    <a:ext uri="{9D8B030D-6E8A-4147-A177-3AD203B41FA5}">
                      <a16:colId xmlns:a16="http://schemas.microsoft.com/office/drawing/2014/main" val="875107084"/>
                    </a:ext>
                  </a:extLst>
                </a:gridCol>
                <a:gridCol w="759763">
                  <a:extLst>
                    <a:ext uri="{9D8B030D-6E8A-4147-A177-3AD203B41FA5}">
                      <a16:colId xmlns:a16="http://schemas.microsoft.com/office/drawing/2014/main" val="305947600"/>
                    </a:ext>
                  </a:extLst>
                </a:gridCol>
                <a:gridCol w="1103709">
                  <a:extLst>
                    <a:ext uri="{9D8B030D-6E8A-4147-A177-3AD203B41FA5}">
                      <a16:colId xmlns:a16="http://schemas.microsoft.com/office/drawing/2014/main" val="1622928965"/>
                    </a:ext>
                  </a:extLst>
                </a:gridCol>
                <a:gridCol w="1177289">
                  <a:extLst>
                    <a:ext uri="{9D8B030D-6E8A-4147-A177-3AD203B41FA5}">
                      <a16:colId xmlns:a16="http://schemas.microsoft.com/office/drawing/2014/main" val="3597430140"/>
                    </a:ext>
                  </a:extLst>
                </a:gridCol>
                <a:gridCol w="465441">
                  <a:extLst>
                    <a:ext uri="{9D8B030D-6E8A-4147-A177-3AD203B41FA5}">
                      <a16:colId xmlns:a16="http://schemas.microsoft.com/office/drawing/2014/main" val="599656619"/>
                    </a:ext>
                  </a:extLst>
                </a:gridCol>
              </a:tblGrid>
              <a:tr h="217791">
                <a:tc gridSpan="5">
                  <a:txBody>
                    <a:bodyPr/>
                    <a:lstStyle/>
                    <a:p>
                      <a:pPr algn="ctr" fontAlgn="ctr"/>
                      <a:r>
                        <a:rPr lang="tr-TR" sz="700" b="1" i="1" u="none" strike="noStrike" dirty="0">
                          <a:solidFill>
                            <a:srgbClr val="FF0000"/>
                          </a:solidFill>
                          <a:effectLst/>
                          <a:latin typeface="Calibri" panose="020F0502020204030204" pitchFamily="34" charset="0"/>
                        </a:rPr>
                        <a:t>*ELEKTRİK VE DOĞALGAZ SAYAÇLARINA GÖRE ÖNEMLİ ENERJİ TÜKETİM NOKLARI ÖLÇÜM SONUÇLARI</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58367894"/>
                  </a:ext>
                </a:extLst>
              </a:tr>
              <a:tr h="130936">
                <a:tc>
                  <a:txBody>
                    <a:bodyPr/>
                    <a:lstStyle/>
                    <a:p>
                      <a:pPr algn="ctr" fontAlgn="ctr"/>
                      <a:r>
                        <a:rPr lang="tr-TR" sz="700" b="1" i="1" u="none" strike="noStrike">
                          <a:effectLst/>
                          <a:latin typeface="Calibri" panose="020F0502020204030204" pitchFamily="34" charset="0"/>
                        </a:rPr>
                        <a:t>Önemli Enerji Tüketimleri</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Enerjinin Türü</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2023(ilk 11 ay)</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2024(ilk 11 ay)</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Fark</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1321108"/>
                  </a:ext>
                </a:extLst>
              </a:tr>
              <a:tr h="981465">
                <a:tc>
                  <a:txBody>
                    <a:bodyPr/>
                    <a:lstStyle/>
                    <a:p>
                      <a:pPr algn="l" fontAlgn="ctr"/>
                      <a:r>
                        <a:rPr lang="tr-TR" sz="600" b="0" i="1" u="none" strike="noStrike">
                          <a:effectLst/>
                          <a:latin typeface="Calibri" panose="020F0502020204030204" pitchFamily="34" charset="0"/>
                        </a:rPr>
                        <a:t>1-İDARİ VE DERSLİK HİZMET HİZMET BİNASI-ORANJERİ HİZMET BİNASI-ORANJERİ CHILLER SOĞUTMA TESİSİ -BÜYÜK AMBAR HİZMET BİNASI-İTFAİYE VE BÜRO HİZMET BİNASI-ANA FABRİKA HİZMET BİNASI-LABORATUVAR HİZMET BİNASI-FITNESS HİZMET BİNASI-YAPI İŞLERİ HİZMET BİNASI-TESCİLSİZ BİNA(İNŞAAT LAB) HİZMET BİNASI Elektrik(kWh) Tüketimi</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1" u="none" strike="noStrike">
                          <a:effectLst/>
                          <a:latin typeface="Calibri" panose="020F0502020204030204" pitchFamily="34" charset="0"/>
                        </a:rPr>
                        <a:t>Elektrik(kWh)</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2.753.015,32</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2.830.416,78</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2,81%</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025899"/>
                  </a:ext>
                </a:extLst>
              </a:tr>
              <a:tr h="360854">
                <a:tc>
                  <a:txBody>
                    <a:bodyPr/>
                    <a:lstStyle/>
                    <a:p>
                      <a:pPr algn="l" fontAlgn="ctr"/>
                      <a:r>
                        <a:rPr lang="tr-TR" sz="600" b="0" i="1" u="none" strike="noStrike">
                          <a:effectLst/>
                          <a:latin typeface="Calibri" panose="020F0502020204030204" pitchFamily="34" charset="0"/>
                        </a:rPr>
                        <a:t>2-İDARİ VE DERSLİK HİZMET HİZMET BİNASI-ORANJERİ HİZMET BİNASI-BÜYÜK AMBAR HİZMET BİNASI Doğalgaz(Sm3)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1" u="none" strike="noStrike">
                          <a:effectLst/>
                          <a:latin typeface="Calibri" panose="020F0502020204030204" pitchFamily="34" charset="0"/>
                        </a:rPr>
                        <a:t>Doğalgaz(Sm3)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176.676,00</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181.677,00</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2,83%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543518"/>
                  </a:ext>
                </a:extLst>
              </a:tr>
              <a:tr h="217791">
                <a:tc>
                  <a:txBody>
                    <a:bodyPr/>
                    <a:lstStyle/>
                    <a:p>
                      <a:pPr algn="l" fontAlgn="ctr"/>
                      <a:r>
                        <a:rPr lang="sv-SE" sz="600" b="0" i="1" u="none" strike="noStrike">
                          <a:effectLst/>
                          <a:latin typeface="Calibri" panose="020F0502020204030204" pitchFamily="34" charset="0"/>
                        </a:rPr>
                        <a:t>Ana Fabrika Binası Yeni Kısım-1</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1" u="none" strike="noStrike">
                          <a:effectLst/>
                          <a:latin typeface="Calibri" panose="020F0502020204030204" pitchFamily="34" charset="0"/>
                        </a:rPr>
                        <a:t>Doğalgaz(Sm3)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36.353,61</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51.347,15</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41,24%</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617434"/>
                  </a:ext>
                </a:extLst>
              </a:tr>
              <a:tr h="217791">
                <a:tc>
                  <a:txBody>
                    <a:bodyPr/>
                    <a:lstStyle/>
                    <a:p>
                      <a:pPr algn="l" fontAlgn="ctr"/>
                      <a:r>
                        <a:rPr lang="sv-SE" sz="600" b="0" i="1" u="none" strike="noStrike">
                          <a:effectLst/>
                          <a:latin typeface="Calibri" panose="020F0502020204030204" pitchFamily="34" charset="0"/>
                        </a:rPr>
                        <a:t>Ana Fabrika Binası Yeni Kısım-2</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1" u="none" strike="noStrike">
                          <a:effectLst/>
                          <a:latin typeface="Calibri" panose="020F0502020204030204" pitchFamily="34" charset="0"/>
                        </a:rPr>
                        <a:t>Doğalgaz(Sm3)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34.719,53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59.462,86</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71,27%</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4811350"/>
                  </a:ext>
                </a:extLst>
              </a:tr>
              <a:tr h="316524">
                <a:tc>
                  <a:txBody>
                    <a:bodyPr/>
                    <a:lstStyle/>
                    <a:p>
                      <a:pPr algn="l" fontAlgn="ctr"/>
                      <a:r>
                        <a:rPr lang="tr-TR" sz="700" b="0" i="1" u="none" strike="noStrike">
                          <a:effectLst/>
                          <a:latin typeface="Calibri" panose="020F0502020204030204" pitchFamily="34" charset="0"/>
                        </a:rPr>
                        <a:t>AGÜ Rektörlüğü Sümer Yerleşkesi 17-18 IMK Atölye Kazan Dairesi(İç Vazife Evleri)</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Doğalgaz(Sm3)</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38.389,97</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S</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38,70%</a:t>
                      </a:r>
                    </a:p>
                  </a:txBody>
                  <a:tcPr marL="6414" marR="6414" marT="6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86127"/>
                  </a:ext>
                </a:extLst>
              </a:tr>
            </a:tbl>
          </a:graphicData>
        </a:graphic>
      </p:graphicFrame>
      <p:graphicFrame>
        <p:nvGraphicFramePr>
          <p:cNvPr id="8" name="Tablo 7">
            <a:extLst>
              <a:ext uri="{FF2B5EF4-FFF2-40B4-BE49-F238E27FC236}">
                <a16:creationId xmlns:a16="http://schemas.microsoft.com/office/drawing/2014/main" id="{EAC03EAD-3104-B8E8-4919-460841B7C6D3}"/>
              </a:ext>
            </a:extLst>
          </p:cNvPr>
          <p:cNvGraphicFramePr>
            <a:graphicFrameLocks noGrp="1"/>
          </p:cNvGraphicFramePr>
          <p:nvPr>
            <p:extLst>
              <p:ext uri="{D42A27DB-BD31-4B8C-83A1-F6EECF244321}">
                <p14:modId xmlns:p14="http://schemas.microsoft.com/office/powerpoint/2010/main" val="3462754185"/>
              </p:ext>
            </p:extLst>
          </p:nvPr>
        </p:nvGraphicFramePr>
        <p:xfrm>
          <a:off x="4374724" y="2730058"/>
          <a:ext cx="4669801" cy="2256750"/>
        </p:xfrm>
        <a:graphic>
          <a:graphicData uri="http://schemas.openxmlformats.org/drawingml/2006/table">
            <a:tbl>
              <a:tblPr/>
              <a:tblGrid>
                <a:gridCol w="1163600">
                  <a:extLst>
                    <a:ext uri="{9D8B030D-6E8A-4147-A177-3AD203B41FA5}">
                      <a16:colId xmlns:a16="http://schemas.microsoft.com/office/drawing/2014/main" val="4257833793"/>
                    </a:ext>
                  </a:extLst>
                </a:gridCol>
                <a:gridCol w="759762">
                  <a:extLst>
                    <a:ext uri="{9D8B030D-6E8A-4147-A177-3AD203B41FA5}">
                      <a16:colId xmlns:a16="http://schemas.microsoft.com/office/drawing/2014/main" val="2562500053"/>
                    </a:ext>
                  </a:extLst>
                </a:gridCol>
                <a:gridCol w="1103708">
                  <a:extLst>
                    <a:ext uri="{9D8B030D-6E8A-4147-A177-3AD203B41FA5}">
                      <a16:colId xmlns:a16="http://schemas.microsoft.com/office/drawing/2014/main" val="1882489307"/>
                    </a:ext>
                  </a:extLst>
                </a:gridCol>
                <a:gridCol w="1177290">
                  <a:extLst>
                    <a:ext uri="{9D8B030D-6E8A-4147-A177-3AD203B41FA5}">
                      <a16:colId xmlns:a16="http://schemas.microsoft.com/office/drawing/2014/main" val="2455513162"/>
                    </a:ext>
                  </a:extLst>
                </a:gridCol>
                <a:gridCol w="465441">
                  <a:extLst>
                    <a:ext uri="{9D8B030D-6E8A-4147-A177-3AD203B41FA5}">
                      <a16:colId xmlns:a16="http://schemas.microsoft.com/office/drawing/2014/main" val="412622692"/>
                    </a:ext>
                  </a:extLst>
                </a:gridCol>
              </a:tblGrid>
              <a:tr h="255273">
                <a:tc gridSpan="5">
                  <a:txBody>
                    <a:bodyPr/>
                    <a:lstStyle/>
                    <a:p>
                      <a:pPr algn="ctr" fontAlgn="ctr"/>
                      <a:r>
                        <a:rPr lang="tr-TR" sz="700" b="1" i="1" u="none" strike="noStrike" dirty="0">
                          <a:solidFill>
                            <a:srgbClr val="FF0000"/>
                          </a:solidFill>
                          <a:effectLst/>
                          <a:latin typeface="Calibri" panose="020F0502020204030204" pitchFamily="34" charset="0"/>
                        </a:rPr>
                        <a:t>*ELEKTRİK TÜKETİMİ İÇİN ENERJİ ANALİZÖRÜNDEN ÖLÇÜLEN VE DOĞALGAZ SAYAÇLARINA GÖRE ÖNEMLİ ENERJİ TÜKETİM NOKLARI ÖLÇÜM SONUÇLARI</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17236296"/>
                  </a:ext>
                </a:extLst>
              </a:tr>
              <a:tr h="196488">
                <a:tc>
                  <a:txBody>
                    <a:bodyPr/>
                    <a:lstStyle/>
                    <a:p>
                      <a:pPr algn="ctr" fontAlgn="ctr"/>
                      <a:r>
                        <a:rPr lang="tr-TR" sz="700" b="1" i="1" u="none" strike="noStrike">
                          <a:effectLst/>
                          <a:latin typeface="Calibri" panose="020F0502020204030204" pitchFamily="34" charset="0"/>
                        </a:rPr>
                        <a:t>ÖNEMLİ ENERJİ KULLANIMI(ÖEK) </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Enerji Türü</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2023 İLK 11 AY</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2024 İLK 11 AY</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1" u="none" strike="noStrike">
                          <a:effectLst/>
                          <a:latin typeface="Calibri" panose="020F0502020204030204" pitchFamily="34" charset="0"/>
                        </a:rPr>
                        <a:t>FARK %</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444291"/>
                  </a:ext>
                </a:extLst>
              </a:tr>
              <a:tr h="255273">
                <a:tc>
                  <a:txBody>
                    <a:bodyPr/>
                    <a:lstStyle/>
                    <a:p>
                      <a:pPr algn="ctr" fontAlgn="ctr"/>
                      <a:r>
                        <a:rPr lang="tr-TR" sz="700" b="0" i="1" u="none" strike="noStrike">
                          <a:effectLst/>
                          <a:latin typeface="Calibri" panose="020F0502020204030204" pitchFamily="34" charset="0"/>
                        </a:rPr>
                        <a:t>İDARİ VE DERSLİK HİZMET HİZMET BİNASI </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Elektrik(kWh)</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894.240,50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946.632,00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5,86%</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945609"/>
                  </a:ext>
                </a:extLst>
              </a:tr>
              <a:tr h="255273">
                <a:tc>
                  <a:txBody>
                    <a:bodyPr/>
                    <a:lstStyle/>
                    <a:p>
                      <a:pPr algn="ctr" fontAlgn="ctr"/>
                      <a:r>
                        <a:rPr lang="tr-TR" sz="700" b="0" i="1" u="none" strike="noStrike">
                          <a:effectLst/>
                          <a:latin typeface="Calibri" panose="020F0502020204030204" pitchFamily="34" charset="0"/>
                        </a:rPr>
                        <a:t>BÜYÜK AMBAR HİZMET BİNASI</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Elektrik(kWh)</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468.623,50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480.659,00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2,57%</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765726"/>
                  </a:ext>
                </a:extLst>
              </a:tr>
              <a:tr h="386945">
                <a:tc>
                  <a:txBody>
                    <a:bodyPr/>
                    <a:lstStyle/>
                    <a:p>
                      <a:pPr algn="ctr" fontAlgn="ctr"/>
                      <a:r>
                        <a:rPr lang="tr-TR" sz="700" b="0" i="1" u="none" strike="noStrike">
                          <a:effectLst/>
                          <a:latin typeface="Calibri" panose="020F0502020204030204" pitchFamily="34" charset="0"/>
                        </a:rPr>
                        <a:t>İDARİ VE DERSLİK HİZMET HİZMET BİNASI-ORANJERİ HİZMET BİNASI-BÜYÜK AMBAR HİZMET BİNASI</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Doğalgaz(Sm3)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176.676,00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181.677,00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2,83%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69545"/>
                  </a:ext>
                </a:extLst>
              </a:tr>
              <a:tr h="255273">
                <a:tc>
                  <a:txBody>
                    <a:bodyPr/>
                    <a:lstStyle/>
                    <a:p>
                      <a:pPr algn="ctr" fontAlgn="ctr"/>
                      <a:r>
                        <a:rPr lang="sv-SE" sz="700" b="0" i="1" u="none" strike="noStrike">
                          <a:effectLst/>
                          <a:latin typeface="Calibri" panose="020F0502020204030204" pitchFamily="34" charset="0"/>
                        </a:rPr>
                        <a:t>Ana Fabrika Binası Yeni Kısım-1</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Doğalgaz(Sm3)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36.353,61</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51.347,15</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41,24%</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942770"/>
                  </a:ext>
                </a:extLst>
              </a:tr>
              <a:tr h="255273">
                <a:tc>
                  <a:txBody>
                    <a:bodyPr/>
                    <a:lstStyle/>
                    <a:p>
                      <a:pPr algn="ctr" fontAlgn="ctr"/>
                      <a:r>
                        <a:rPr lang="sv-SE" sz="700" b="0" i="1" u="none" strike="noStrike">
                          <a:effectLst/>
                          <a:latin typeface="Calibri" panose="020F0502020204030204" pitchFamily="34" charset="0"/>
                        </a:rPr>
                        <a:t>Ana Fabrika Binası Yeni Kısım-2</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Doğalgaz(Sm3)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34.719,53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59.462,86</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71,27%</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381931"/>
                  </a:ext>
                </a:extLst>
              </a:tr>
              <a:tr h="321105">
                <a:tc>
                  <a:txBody>
                    <a:bodyPr/>
                    <a:lstStyle/>
                    <a:p>
                      <a:pPr algn="ctr" fontAlgn="ctr"/>
                      <a:r>
                        <a:rPr lang="tr-TR" sz="700" b="0" i="1" u="none" strike="noStrike">
                          <a:effectLst/>
                          <a:latin typeface="Calibri" panose="020F0502020204030204" pitchFamily="34" charset="0"/>
                        </a:rPr>
                        <a:t>AGÜ Rektörlüğü Sümer Yerleşkesi 17-18 IMK Atölye Kazan Dairesi(İç Vazife Evleri)</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Doğalgaz(Sm3)</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a:effectLst/>
                          <a:latin typeface="Calibri" panose="020F0502020204030204" pitchFamily="34" charset="0"/>
                        </a:rPr>
                        <a:t>38.389,97</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53.247,46</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1" u="none" strike="noStrike" dirty="0">
                          <a:effectLst/>
                          <a:latin typeface="Calibri" panose="020F0502020204030204" pitchFamily="34" charset="0"/>
                        </a:rPr>
                        <a:t>38,70%</a:t>
                      </a:r>
                    </a:p>
                  </a:txBody>
                  <a:tcPr marL="6755" marR="6755" marT="6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0416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dirty="0"/>
              <a:t>EnYS PERFORMANSINA AİT TETKİK SONUÇLARI</a:t>
            </a:r>
            <a:endParaRPr dirty="0"/>
          </a:p>
        </p:txBody>
      </p:sp>
      <p:sp>
        <p:nvSpPr>
          <p:cNvPr id="110" name="Google Shape;110;p20"/>
          <p:cNvSpPr txBox="1">
            <a:spLocks noGrp="1"/>
          </p:cNvSpPr>
          <p:nvPr>
            <p:ph type="body" idx="1"/>
          </p:nvPr>
        </p:nvSpPr>
        <p:spPr>
          <a:xfrm>
            <a:off x="4374725" y="81500"/>
            <a:ext cx="4669800" cy="5061900"/>
          </a:xfrm>
          <a:prstGeom prst="rect">
            <a:avLst/>
          </a:prstGeom>
        </p:spPr>
        <p:txBody>
          <a:bodyPr spcFirstLastPara="1" wrap="square" lIns="91425" tIns="91425" rIns="91425" bIns="91425" anchor="t" anchorCtr="0">
            <a:normAutofit/>
          </a:bodyPr>
          <a:lstStyle/>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Üniversitemiz Enerji Yönetim Sistemi İÇ TETKİK 09.12.2024-19.12.2024 tarihleri arasında planlamış olup, yapılan iç tetkik neticesinde herhangi bir uygunsuzluğa rastlanmamıştır.</a:t>
            </a:r>
          </a:p>
          <a:p>
            <a:pPr marL="0" lvl="0" indent="0" algn="l" rtl="0">
              <a:lnSpc>
                <a:spcPct val="115833"/>
              </a:lnSpc>
              <a:spcBef>
                <a:spcPts val="0"/>
              </a:spcBef>
              <a:spcAft>
                <a:spcPts val="0"/>
              </a:spcAft>
              <a:buNone/>
            </a:pPr>
            <a:endParaRPr lang="tr-TR" sz="1200" dirty="0">
              <a:solidFill>
                <a:srgbClr val="000000"/>
              </a:solidFill>
              <a:latin typeface="Aptos"/>
              <a:ea typeface="Aptos"/>
              <a:cs typeface="Aptos"/>
              <a:sym typeface="Aptos"/>
            </a:endParaRPr>
          </a:p>
          <a:p>
            <a:pPr marL="171450" lvl="0" indent="-171450" algn="l" rtl="0">
              <a:lnSpc>
                <a:spcPct val="115833"/>
              </a:lnSpc>
              <a:spcBef>
                <a:spcPts val="0"/>
              </a:spcBef>
              <a:spcAft>
                <a:spcPts val="0"/>
              </a:spcAft>
              <a:buFont typeface="Wingdings" panose="05000000000000000000" pitchFamily="2" charset="2"/>
              <a:buChar char="Ø"/>
            </a:pPr>
            <a:r>
              <a:rPr lang="tr-TR" sz="1200" dirty="0" err="1">
                <a:solidFill>
                  <a:srgbClr val="000000"/>
                </a:solidFill>
                <a:latin typeface="Aptos"/>
                <a:ea typeface="Aptos"/>
                <a:cs typeface="Aptos"/>
                <a:sym typeface="Aptos"/>
              </a:rPr>
              <a:t>EnYS</a:t>
            </a:r>
            <a:r>
              <a:rPr lang="tr-TR" sz="1200" dirty="0">
                <a:solidFill>
                  <a:srgbClr val="000000"/>
                </a:solidFill>
                <a:latin typeface="Aptos"/>
                <a:ea typeface="Aptos"/>
                <a:cs typeface="Aptos"/>
                <a:sym typeface="Aptos"/>
              </a:rPr>
              <a:t>-Üst Yönetim,</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Enerji Yönetim Birimi,</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Satın Alma -İdari Mali İşler</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Eğitim Personel Daire Başkanlığı</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Bakım Onarım-Tedarik-Satın Alma/İnşaat İmalat Şube Müdürlüğü</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Bakım Onarım-Tedarik-Satın Alma/Mekanik İmalat Şube Müdürlüğü</a:t>
            </a:r>
          </a:p>
          <a:p>
            <a:pPr marL="171450" lvl="0" indent="-171450" algn="l" rtl="0">
              <a:lnSpc>
                <a:spcPct val="115833"/>
              </a:lnSpc>
              <a:spcBef>
                <a:spcPts val="0"/>
              </a:spcBef>
              <a:spcAft>
                <a:spcPts val="0"/>
              </a:spcAft>
              <a:buFont typeface="Wingdings" panose="05000000000000000000" pitchFamily="2" charset="2"/>
              <a:buChar char="Ø"/>
            </a:pPr>
            <a:r>
              <a:rPr lang="tr-TR" sz="1200" dirty="0">
                <a:solidFill>
                  <a:srgbClr val="000000"/>
                </a:solidFill>
                <a:latin typeface="Aptos"/>
                <a:ea typeface="Aptos"/>
                <a:cs typeface="Aptos"/>
                <a:sym typeface="Aptos"/>
              </a:rPr>
              <a:t>Bakım Onarım-Tedarik-Satın Alma/Elektrik İmalat Şube Müdürlüğü</a:t>
            </a:r>
          </a:p>
          <a:p>
            <a:pPr marL="0" lvl="0" indent="0" algn="l" rtl="0">
              <a:spcBef>
                <a:spcPts val="800"/>
              </a:spcBef>
              <a:spcAft>
                <a:spcPts val="1200"/>
              </a:spcAft>
              <a:buNone/>
            </a:pPr>
            <a:endParaRPr sz="1200" dirty="0">
              <a:solidFill>
                <a:srgbClr val="000000"/>
              </a:solidFill>
              <a:latin typeface="Aptos"/>
              <a:ea typeface="Aptos"/>
              <a:cs typeface="Aptos"/>
              <a:sym typeface="Apt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dirty="0"/>
              <a:t>EnYS PERFORMANSINA AİT YASAL ŞARTLARA VE DİĞER ŞARTLARA DAİR UYGUNLUK DEĞERLENDİRME SONUÇLARI</a:t>
            </a:r>
            <a:endParaRPr dirty="0"/>
          </a:p>
        </p:txBody>
      </p:sp>
      <p:sp>
        <p:nvSpPr>
          <p:cNvPr id="116" name="Google Shape;116;p21"/>
          <p:cNvSpPr txBox="1">
            <a:spLocks noGrp="1"/>
          </p:cNvSpPr>
          <p:nvPr>
            <p:ph type="body" idx="1"/>
          </p:nvPr>
        </p:nvSpPr>
        <p:spPr>
          <a:xfrm>
            <a:off x="4374725" y="81500"/>
            <a:ext cx="4669800" cy="5061900"/>
          </a:xfrm>
          <a:prstGeom prst="rect">
            <a:avLst/>
          </a:prstGeom>
        </p:spPr>
        <p:txBody>
          <a:bodyPr spcFirstLastPara="1" wrap="square" lIns="91425" tIns="91425" rIns="91425" bIns="91425" anchor="t" anchorCtr="0">
            <a:normAutofit/>
          </a:bodyPr>
          <a:lstStyle/>
          <a:p>
            <a:pPr marL="0" lvl="0" indent="0" algn="l" rtl="0">
              <a:lnSpc>
                <a:spcPct val="115833"/>
              </a:lnSpc>
              <a:spcBef>
                <a:spcPts val="0"/>
              </a:spcBef>
              <a:spcAft>
                <a:spcPts val="0"/>
              </a:spcAft>
              <a:buNone/>
            </a:pPr>
            <a:r>
              <a:rPr lang="tr-TR" sz="1200" dirty="0" err="1">
                <a:solidFill>
                  <a:srgbClr val="000000"/>
                </a:solidFill>
                <a:latin typeface="Aptos"/>
                <a:ea typeface="Aptos"/>
                <a:cs typeface="Aptos"/>
                <a:sym typeface="Aptos"/>
              </a:rPr>
              <a:t>EnYS</a:t>
            </a:r>
            <a:r>
              <a:rPr lang="tr-TR" sz="1200" dirty="0">
                <a:solidFill>
                  <a:srgbClr val="000000"/>
                </a:solidFill>
                <a:latin typeface="Aptos"/>
                <a:ea typeface="Aptos"/>
                <a:cs typeface="Aptos"/>
                <a:sym typeface="Aptos"/>
              </a:rPr>
              <a:t> performansına ait yasal </a:t>
            </a:r>
            <a:r>
              <a:rPr lang="tr-TR" sz="1200" dirty="0" err="1">
                <a:solidFill>
                  <a:srgbClr val="000000"/>
                </a:solidFill>
                <a:latin typeface="Aptos"/>
                <a:ea typeface="Aptos"/>
                <a:cs typeface="Aptos"/>
                <a:sym typeface="Aptos"/>
              </a:rPr>
              <a:t>şartlara</a:t>
            </a:r>
            <a:r>
              <a:rPr lang="tr-TR" sz="1200" dirty="0">
                <a:solidFill>
                  <a:srgbClr val="000000"/>
                </a:solidFill>
                <a:latin typeface="Aptos"/>
                <a:ea typeface="Aptos"/>
                <a:cs typeface="Aptos"/>
                <a:sym typeface="Aptos"/>
              </a:rPr>
              <a:t> ve </a:t>
            </a:r>
            <a:r>
              <a:rPr lang="tr-TR" sz="1200" dirty="0" err="1">
                <a:solidFill>
                  <a:srgbClr val="000000"/>
                </a:solidFill>
                <a:latin typeface="Aptos"/>
                <a:ea typeface="Aptos"/>
                <a:cs typeface="Aptos"/>
                <a:sym typeface="Aptos"/>
              </a:rPr>
              <a:t>diğer</a:t>
            </a:r>
            <a:r>
              <a:rPr lang="tr-TR" sz="1200" dirty="0">
                <a:solidFill>
                  <a:srgbClr val="000000"/>
                </a:solidFill>
                <a:latin typeface="Aptos"/>
                <a:ea typeface="Aptos"/>
                <a:cs typeface="Aptos"/>
                <a:sym typeface="Aptos"/>
              </a:rPr>
              <a:t> </a:t>
            </a:r>
            <a:r>
              <a:rPr lang="tr-TR" sz="1200" dirty="0" err="1">
                <a:solidFill>
                  <a:srgbClr val="000000"/>
                </a:solidFill>
                <a:latin typeface="Aptos"/>
                <a:ea typeface="Aptos"/>
                <a:cs typeface="Aptos"/>
                <a:sym typeface="Aptos"/>
              </a:rPr>
              <a:t>şartlara</a:t>
            </a:r>
            <a:r>
              <a:rPr lang="tr-TR" sz="1200" dirty="0">
                <a:solidFill>
                  <a:srgbClr val="000000"/>
                </a:solidFill>
                <a:latin typeface="Aptos"/>
                <a:ea typeface="Aptos"/>
                <a:cs typeface="Aptos"/>
                <a:sym typeface="Aptos"/>
              </a:rPr>
              <a:t> dair uygunluk değerlendirmesi yapılmakta </a:t>
            </a:r>
            <a:r>
              <a:rPr lang="tr-TR" sz="1200" dirty="0" err="1">
                <a:solidFill>
                  <a:srgbClr val="000000"/>
                </a:solidFill>
                <a:latin typeface="Aptos"/>
                <a:ea typeface="Aptos"/>
                <a:cs typeface="Aptos"/>
                <a:sym typeface="Aptos"/>
              </a:rPr>
              <a:t>ulup</a:t>
            </a:r>
            <a:r>
              <a:rPr lang="tr-TR" sz="1200" dirty="0">
                <a:solidFill>
                  <a:srgbClr val="000000"/>
                </a:solidFill>
                <a:latin typeface="Aptos"/>
                <a:ea typeface="Aptos"/>
                <a:cs typeface="Aptos"/>
                <a:sym typeface="Aptos"/>
              </a:rPr>
              <a:t> buna yönelik olarak;</a:t>
            </a:r>
          </a:p>
          <a:p>
            <a:pPr marL="0" lvl="0" indent="0" algn="l" rtl="0">
              <a:lnSpc>
                <a:spcPct val="115833"/>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1-İÇ KAYNAKLI DOKÜMAN LİSTESİ(EnYS.LS.08) </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2-DIŞ KAYNAKLI DOKÜMAN LİSTESİ(EnYS.LS.03) </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3-ENERJİ YÖNETİM SİSTEMİ YASAL ŞARTLAR UYGUNLUK VE TAKİP LİSTESİ (ENYS.LS.02) 25.04.2024 tarihinde gözden geçirilmiş olup gerekli revizyonlar yapılmıştır.</a:t>
            </a:r>
          </a:p>
          <a:p>
            <a:pPr marL="0" lvl="0" indent="0" algn="l" rtl="0">
              <a:spcBef>
                <a:spcPts val="800"/>
              </a:spcBef>
              <a:spcAft>
                <a:spcPts val="1200"/>
              </a:spcAft>
              <a:buNone/>
            </a:pPr>
            <a:endParaRPr sz="1200" dirty="0">
              <a:solidFill>
                <a:srgbClr val="000000"/>
              </a:solidFill>
              <a:latin typeface="Aptos"/>
              <a:ea typeface="Aptos"/>
              <a:cs typeface="Aptos"/>
              <a:sym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dirty="0"/>
              <a:t>EnYS PERFORMANSINA AİT YETKİNLİKLE İLGİLİ OLANLAR DAHİL SÜREKLİ İYİLEŞMEYE İLİŞKİN FIRSATLAR</a:t>
            </a:r>
            <a:endParaRPr dirty="0"/>
          </a:p>
        </p:txBody>
      </p:sp>
      <p:sp>
        <p:nvSpPr>
          <p:cNvPr id="122" name="Google Shape;122;p22"/>
          <p:cNvSpPr txBox="1">
            <a:spLocks noGrp="1"/>
          </p:cNvSpPr>
          <p:nvPr>
            <p:ph type="body" idx="1"/>
          </p:nvPr>
        </p:nvSpPr>
        <p:spPr>
          <a:xfrm>
            <a:off x="4374725" y="81500"/>
            <a:ext cx="4669800" cy="5061900"/>
          </a:xfrm>
          <a:prstGeom prst="rect">
            <a:avLst/>
          </a:prstGeom>
        </p:spPr>
        <p:txBody>
          <a:bodyPr spcFirstLastPara="1" wrap="square" lIns="91425" tIns="91425" rIns="91425" bIns="91425" anchor="t" anchorCtr="0">
            <a:normAutofit fontScale="92500" lnSpcReduction="10000"/>
          </a:bodyPr>
          <a:lstStyle/>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1. ENERJİ YÖNETİM SÜRECİ RİSK VE FIRSAT ANALİZİ(RA.01) Birimlerden gelen talepler doğrultusunda revize </a:t>
            </a:r>
            <a:r>
              <a:rPr lang="tr-TR" sz="1200" dirty="0" err="1">
                <a:solidFill>
                  <a:srgbClr val="000000"/>
                </a:solidFill>
                <a:latin typeface="Aptos"/>
                <a:ea typeface="Aptos"/>
                <a:cs typeface="Aptos"/>
                <a:sym typeface="Aptos"/>
              </a:rPr>
              <a:t>edilmiş,www.enerji.agu.edu.tr</a:t>
            </a:r>
            <a:r>
              <a:rPr lang="tr-TR" sz="1200" dirty="0">
                <a:solidFill>
                  <a:srgbClr val="000000"/>
                </a:solidFill>
                <a:latin typeface="Aptos"/>
                <a:ea typeface="Aptos"/>
                <a:cs typeface="Aptos"/>
                <a:sym typeface="Aptos"/>
              </a:rPr>
              <a:t> adresinde yayımlanmıştır.</a:t>
            </a:r>
          </a:p>
          <a:p>
            <a:pPr marL="0" lvl="0" indent="0" algn="l" rtl="0">
              <a:lnSpc>
                <a:spcPct val="115833"/>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2.Üniversitemiz personelinin Enerji Yönetim Sistemi ve Enerji Verimliliği konularında farkındalığını artırmak için </a:t>
            </a:r>
            <a:r>
              <a:rPr lang="tr-TR" sz="1200" dirty="0" err="1">
                <a:solidFill>
                  <a:srgbClr val="000000"/>
                </a:solidFill>
                <a:latin typeface="Aptos"/>
                <a:ea typeface="Aptos"/>
                <a:cs typeface="Aptos"/>
                <a:sym typeface="Aptos"/>
              </a:rPr>
              <a:t>Cumhubaşkanlığı</a:t>
            </a:r>
            <a:r>
              <a:rPr lang="tr-TR" sz="1200" dirty="0">
                <a:solidFill>
                  <a:srgbClr val="000000"/>
                </a:solidFill>
                <a:latin typeface="Aptos"/>
                <a:ea typeface="Aptos"/>
                <a:cs typeface="Aptos"/>
                <a:sym typeface="Aptos"/>
              </a:rPr>
              <a:t> uzaktan eğitim kapısı üzerinden eğitim almaları sağlanmıştır.</a:t>
            </a:r>
          </a:p>
          <a:p>
            <a:pPr marL="0" lvl="0" indent="0" algn="l" rtl="0">
              <a:lnSpc>
                <a:spcPct val="115833"/>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3.Üniversitemiz Elektrik ve Mekanik Sistemlerinin Periyodik Bakımlarının yapılması sağlanmıştır.</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-Jeneratör Bakımları</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-Kesintisiz Güç Kaynağı Bakımı</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a:t>
            </a:r>
            <a:r>
              <a:rPr lang="tr-TR" sz="1200" dirty="0" err="1">
                <a:solidFill>
                  <a:srgbClr val="000000"/>
                </a:solidFill>
                <a:latin typeface="Aptos"/>
                <a:ea typeface="Aptos"/>
                <a:cs typeface="Aptos"/>
                <a:sym typeface="Aptos"/>
              </a:rPr>
              <a:t>Eletrik</a:t>
            </a:r>
            <a:r>
              <a:rPr lang="tr-TR" sz="1200" dirty="0">
                <a:solidFill>
                  <a:srgbClr val="000000"/>
                </a:solidFill>
                <a:latin typeface="Aptos"/>
                <a:ea typeface="Aptos"/>
                <a:cs typeface="Aptos"/>
                <a:sym typeface="Aptos"/>
              </a:rPr>
              <a:t> Panolarının Termal Kamera ile Kontrolü</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-Topraklama Ölçümleri</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-Projeksiyon Filtre Bakımları</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a:t>
            </a:r>
            <a:r>
              <a:rPr lang="tr-TR" sz="1200" dirty="0" err="1">
                <a:solidFill>
                  <a:srgbClr val="000000"/>
                </a:solidFill>
                <a:latin typeface="Aptos"/>
                <a:ea typeface="Aptos"/>
                <a:cs typeface="Aptos"/>
                <a:sym typeface="Aptos"/>
              </a:rPr>
              <a:t>Chiller</a:t>
            </a:r>
            <a:r>
              <a:rPr lang="tr-TR" sz="1200" dirty="0">
                <a:solidFill>
                  <a:srgbClr val="000000"/>
                </a:solidFill>
                <a:latin typeface="Aptos"/>
                <a:ea typeface="Aptos"/>
                <a:cs typeface="Aptos"/>
                <a:sym typeface="Aptos"/>
              </a:rPr>
              <a:t> Soğutma Grubu Bakımları</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-İdari Derslik Binası Kazan Bakımı ve </a:t>
            </a:r>
            <a:r>
              <a:rPr lang="tr-TR" sz="1200" dirty="0" err="1">
                <a:solidFill>
                  <a:srgbClr val="000000"/>
                </a:solidFill>
                <a:latin typeface="Aptos"/>
                <a:ea typeface="Aptos"/>
                <a:cs typeface="Aptos"/>
                <a:sym typeface="Aptos"/>
              </a:rPr>
              <a:t>Bacagazı</a:t>
            </a:r>
            <a:r>
              <a:rPr lang="tr-TR" sz="1200" dirty="0">
                <a:solidFill>
                  <a:srgbClr val="000000"/>
                </a:solidFill>
                <a:latin typeface="Aptos"/>
                <a:ea typeface="Aptos"/>
                <a:cs typeface="Aptos"/>
                <a:sym typeface="Aptos"/>
              </a:rPr>
              <a:t> Ölçümleri</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-Klima Santrali Bakımları</a:t>
            </a: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  -İdari Derslik Binası Mekanik Otomasyon Bakımı</a:t>
            </a:r>
          </a:p>
          <a:p>
            <a:pPr marL="0" lvl="0" indent="0" algn="l" rtl="0">
              <a:lnSpc>
                <a:spcPct val="115833"/>
              </a:lnSpc>
              <a:spcBef>
                <a:spcPts val="0"/>
              </a:spcBef>
              <a:spcAft>
                <a:spcPts val="0"/>
              </a:spcAft>
              <a:buNone/>
            </a:pPr>
            <a:endParaRPr lang="tr-TR" sz="1200" dirty="0">
              <a:solidFill>
                <a:srgbClr val="000000"/>
              </a:solidFill>
              <a:latin typeface="Aptos"/>
              <a:ea typeface="Aptos"/>
              <a:cs typeface="Aptos"/>
              <a:sym typeface="Aptos"/>
            </a:endParaRPr>
          </a:p>
          <a:p>
            <a:pPr marL="0" lvl="0" indent="0" algn="l" rtl="0">
              <a:lnSpc>
                <a:spcPct val="115833"/>
              </a:lnSpc>
              <a:spcBef>
                <a:spcPts val="0"/>
              </a:spcBef>
              <a:spcAft>
                <a:spcPts val="0"/>
              </a:spcAft>
              <a:buNone/>
            </a:pPr>
            <a:r>
              <a:rPr lang="tr-TR" sz="1200" dirty="0">
                <a:solidFill>
                  <a:srgbClr val="000000"/>
                </a:solidFill>
                <a:latin typeface="Aptos"/>
                <a:ea typeface="Aptos"/>
                <a:cs typeface="Aptos"/>
                <a:sym typeface="Aptos"/>
              </a:rPr>
              <a:t>4-ENERJİ YÖNETİM SİSTEMİNİN İYİLEŞTİRİLMESİ AMACIYLA 5 ADET İYİLEŞTİRİCİ FAALİYET GERÇEKLEŞİTİRİLMİŞ OLUP, ÜNİVERSİTEMİZ ANA FABRİKA İDARİ VE DERSLİK BİNASI KAZAN DAİRESİNDE YER ALAN MCC PANOSU ISITMA SOĞUTMA KISMININ OTOMASYON ÜZERİNDEN KONTROLÜ İÇİN KNX MODÜL TAKILMASI AÇMA KAPAMA ZAMAN SAATLERİNİN AYARLANMASI.</a:t>
            </a:r>
          </a:p>
          <a:p>
            <a:pPr marL="0" lvl="0" indent="0" algn="l" rtl="0">
              <a:spcBef>
                <a:spcPts val="800"/>
              </a:spcBef>
              <a:spcAft>
                <a:spcPts val="1200"/>
              </a:spcAft>
              <a:buNone/>
            </a:pPr>
            <a:endParaRPr sz="1200" dirty="0">
              <a:solidFill>
                <a:srgbClr val="000000"/>
              </a:solidFill>
              <a:latin typeface="Aptos"/>
              <a:ea typeface="Aptos"/>
              <a:cs typeface="Aptos"/>
              <a:sym typeface="Aptos"/>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3661</Words>
  <Application>Microsoft Office PowerPoint</Application>
  <PresentationFormat>Ekran Gösterisi (16:9)</PresentationFormat>
  <Paragraphs>505</Paragraphs>
  <Slides>21</Slides>
  <Notes>21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Aptos</vt:lpstr>
      <vt:lpstr>Roboto</vt:lpstr>
      <vt:lpstr>Wingdings</vt:lpstr>
      <vt:lpstr>Times New Roman</vt:lpstr>
      <vt:lpstr>Merriweather</vt:lpstr>
      <vt:lpstr>Arial</vt:lpstr>
      <vt:lpstr>Calibri</vt:lpstr>
      <vt:lpstr>Paradigm</vt:lpstr>
      <vt:lpstr>Enerji Yönetim Sistemi(EnYS)  Yönetimin Gözden Geçirme Toplantısı 20.12.2024</vt:lpstr>
      <vt:lpstr>TOPLANTI GÜNDEMİ</vt:lpstr>
      <vt:lpstr>ÖNCEKİ YÖNETİM GÖZDEN GEÇİRMELERİNDE ELE ALINAN FAALİYETLERİN DURUMU</vt:lpstr>
      <vt:lpstr>EnYS’LERE İLİŞKİN İÇ VE DIŞ HUSUSLAR İLE BUNLARA BAĞLI RİSKLER VE FIRSATLARDAKİ DEĞİŞİKLİKLER</vt:lpstr>
      <vt:lpstr>EnYS PERFORMANSINA AİT UYGUNSUZLUKLAR VE DÜZELTİCİ FAALİYETLER</vt:lpstr>
      <vt:lpstr>EnYS PERFORMANSINA AİT İZLEME VE ÖLÇÜM SONUÇLARI</vt:lpstr>
      <vt:lpstr>EnYS PERFORMANSINA AİT TETKİK SONUÇLARI</vt:lpstr>
      <vt:lpstr>EnYS PERFORMANSINA AİT YASAL ŞARTLARA VE DİĞER ŞARTLARA DAİR UYGUNLUK DEĞERLENDİRME SONUÇLARI</vt:lpstr>
      <vt:lpstr>EnYS PERFORMANSINA AİT YETKİNLİKLE İLGİLİ OLANLAR DAHİL SÜREKLİ İYİLEŞMEYE İLİŞKİN FIRSATLAR</vt:lpstr>
      <vt:lpstr>ENERJİ POLİTİKASI</vt:lpstr>
      <vt:lpstr>YÖNETİMİN GÖZDEN GEÇİRMESİNE SUNULAN ENERJİ PERFORMANSI GİRDİLERİNE İLİŞKİN OLARAK AMAÇLAR VE ENERJİ HEDEFLERİNİN NE DÜZEYDE KARŞILANDIĞI</vt:lpstr>
      <vt:lpstr>YÖNETİMİN GÖZDEN GEÇİRMESİNE SUNULAN ENERJİ PERFORMANSI GİRDİLERİNE İLİŞKİN OLARAK ENPG’LER DÂHİL, İZLEME VE ÖLÇME SONUÇLARINA GÖRE ENERJİ PERFORMANSI VE ENERJİ PERFORMANS İYİLEŞTİRİLMESİ</vt:lpstr>
      <vt:lpstr>YÖNETİMİN GÖZDEN GEÇİRMESİNE SUNULAN ENERJİ PERFORMANSI GİRDİLERİNE İLİŞKİN OLARAK FAALİYET PLANLARININ DURUMU</vt:lpstr>
      <vt:lpstr>YÖNETİMİN GÖZDEN GEÇİRMESİ ÇIKTILARI, SÜREKLİ İYİLEŞME FIRSATLARINA İLİŞKİN KARARLARI VE AŞAĞIDAKİLER DÂHİL OLMAK ÜZERE ENYS’DEKİ TÜM DEĞİŞİKLİK İHTİYAÇLARINA İLİŞKİN OLARAK; ENERJİ PERFORMANSINI ARTIRMA FIRSATLARI</vt:lpstr>
      <vt:lpstr>YÖNETİMİN GÖZDEN GEÇİRMESİ ÇIKTILARI, SÜREKLİ İYİLEŞME FIRSATLARINA İLİŞKİN KARARLARI VE AŞAĞIDAKİLER DÂHİL OLMAK ÜZERE ENYS’DEKİ TÜM DEĞİŞİKLİK İHTİYAÇLARINA İLİŞKİN OLARAK ENERJİ POLİTİKASI</vt:lpstr>
      <vt:lpstr>YÖNETİMİN GÖZDEN GEÇİRMESİ ÇIKTILARI, SÜREKLİ İYİLEŞME FIRSATLARINA İLİŞKİN KARARLARI VE AŞAĞIDAKİLER DÂHİL OLMAK ÜZERE ENYS’DEKİ TÜM DEĞİŞİKLİK İHTİYAÇLARINA İLİŞKİN OLARAK; ENPG(LER) VEYA ENRÇ(LER)</vt:lpstr>
      <vt:lpstr>YÖNETİMİN GÖZDEN GEÇİRMESİ ÇIKTILARI, SÜREKLİ İYİLEŞME FIRSATLARINA İLİŞKİN KARARLARI VE AŞAĞIDAKİLER DÂHİL OLMAK ÜZERE ENYS’DEKİ TÜM DEĞİŞİKLİK İHTİYAÇLARINA İLİŞKİN OLARAK; AMAÇLAR, ENERJİ HEDEFLERİ, FAALİYET PLANLARI VEYA DİĞER ENYS UNSURLAR İLE TUTTURULAMAMIŞSA YAPILACAK FAALİYETLER</vt:lpstr>
      <vt:lpstr>YÖNETİMİN GÖZDEN GEÇİRMESİ ÇIKTILARI, SÜREKLİ İYİLEŞME FIRSATLARINA İLİŞKİN KARARLARI VE AŞAĞIDAKİLER DÂHİL OLMAK ÜZERE ENYS’DEKİ TÜM DEĞİŞİKLİK İHTİYAÇLARINA İLİŞKİN OLARAK, İŞ PROSESLERİ İLE ENTEGRASYONU ARTIRMA FIRSATLARI</vt:lpstr>
      <vt:lpstr>YÖNETİMİN GÖZDEN GEÇİRMESİ ÇIKTILARI, SÜREKLİ İYİLEŞME FIRSATLARINA İLİŞKİN KARARLARI VE AŞAĞIDAKİLER DÂHİL OLMAK ÜZERE ENYS’DEKİ TÜM DEĞİŞİKLİK İHTİYAÇLARINA İLİŞKİN OLARAK; KAYNAKLARIN TAHSİSİ</vt:lpstr>
      <vt:lpstr>YÖNETİMİN GÖZDEN GEÇİRMESİ ÇIKTILARI, SÜREKLİ İYİLEŞME FIRSATLARINA İLİŞKİN KARARLARI VE AŞAĞIDAKİLER DÂHİL OLMAK ÜZERE ENYS’DEKİ TÜM DEĞİŞİKLİK İHTİYAÇLARINA İLİŞKİN OLARAK; YETKİNLİK, FARKINDALIK VE İLETİŞİMİN ARTIRILMASI</vt:lpstr>
      <vt:lpstr>YÖNETİMİN GÖZDEN GEÇİRMESİ SONUÇLARININ KANITI OLACAK DOKÜMANTE EDİLMİŞ BİLGİYİ MUHAFAZASI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OZGUR COKUK-PC</dc:creator>
  <cp:lastModifiedBy>Özgür Çökük</cp:lastModifiedBy>
  <cp:revision>15</cp:revision>
  <dcterms:modified xsi:type="dcterms:W3CDTF">2025-06-05T07:27:53Z</dcterms:modified>
</cp:coreProperties>
</file>